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9"/>
  </p:notesMasterIdLst>
  <p:sldIdLst>
    <p:sldId id="256" r:id="rId2"/>
    <p:sldId id="300" r:id="rId3"/>
    <p:sldId id="275" r:id="rId4"/>
    <p:sldId id="257" r:id="rId5"/>
    <p:sldId id="290" r:id="rId6"/>
    <p:sldId id="259" r:id="rId7"/>
    <p:sldId id="261" r:id="rId8"/>
    <p:sldId id="306" r:id="rId9"/>
    <p:sldId id="289" r:id="rId10"/>
    <p:sldId id="291" r:id="rId11"/>
    <p:sldId id="276" r:id="rId12"/>
    <p:sldId id="286" r:id="rId13"/>
    <p:sldId id="287" r:id="rId14"/>
    <p:sldId id="258" r:id="rId15"/>
    <p:sldId id="277" r:id="rId16"/>
    <p:sldId id="278" r:id="rId17"/>
    <p:sldId id="292" r:id="rId18"/>
    <p:sldId id="280" r:id="rId19"/>
    <p:sldId id="283" r:id="rId20"/>
    <p:sldId id="285" r:id="rId21"/>
    <p:sldId id="293" r:id="rId22"/>
    <p:sldId id="296" r:id="rId23"/>
    <p:sldId id="302" r:id="rId24"/>
    <p:sldId id="297" r:id="rId25"/>
    <p:sldId id="282" r:id="rId26"/>
    <p:sldId id="294" r:id="rId27"/>
    <p:sldId id="301" r:id="rId28"/>
    <p:sldId id="303" r:id="rId29"/>
    <p:sldId id="305" r:id="rId30"/>
    <p:sldId id="304" r:id="rId31"/>
    <p:sldId id="284" r:id="rId32"/>
    <p:sldId id="266" r:id="rId33"/>
    <p:sldId id="298" r:id="rId34"/>
    <p:sldId id="299" r:id="rId35"/>
    <p:sldId id="279" r:id="rId36"/>
    <p:sldId id="295" r:id="rId37"/>
    <p:sldId id="288" r:id="rId38"/>
  </p:sldIdLst>
  <p:sldSz cx="9144000" cy="5143500" type="screen16x9"/>
  <p:notesSz cx="6858000" cy="9144000"/>
  <p:embeddedFontLst>
    <p:embeddedFont>
      <p:font typeface="Oswald" pitchFamily="2" charset="77"/>
      <p:regular r:id="rId40"/>
      <p:bold r:id="rId41"/>
    </p:embeddedFont>
    <p:embeddedFont>
      <p:font typeface="Roboto" panose="020000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5998"/>
    <a:srgbClr val="FF6D00"/>
    <a:srgbClr val="770E1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108"/>
    <p:restoredTop sz="88200"/>
  </p:normalViewPr>
  <p:slideViewPr>
    <p:cSldViewPr snapToGrid="0">
      <p:cViewPr varScale="1">
        <p:scale>
          <a:sx n="114" d="100"/>
          <a:sy n="114" d="100"/>
        </p:scale>
        <p:origin x="184" y="488"/>
      </p:cViewPr>
      <p:guideLst>
        <p:guide orient="horz" pos="1620"/>
        <p:guide pos="288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oleObject" Target="file:////Users\anh-thutran\Desktop\Shipments_Daten_SC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anh-thutran\Desktop\Shipments_Daten_SCa.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just">
              <a:defRPr sz="1400" b="0" i="0" u="none" strike="noStrike" kern="1200" spc="0" baseline="0">
                <a:solidFill>
                  <a:srgbClr val="3B5998"/>
                </a:solidFill>
                <a:latin typeface="+mn-lt"/>
                <a:ea typeface="+mn-ea"/>
                <a:cs typeface="+mn-cs"/>
              </a:defRPr>
            </a:pPr>
            <a:r>
              <a:rPr lang="en-US" sz="1200" b="1" dirty="0" err="1">
                <a:solidFill>
                  <a:schemeClr val="bg2">
                    <a:lumMod val="50000"/>
                  </a:schemeClr>
                </a:solidFill>
              </a:rPr>
              <a:t>Gesamtumsatz</a:t>
            </a:r>
            <a:r>
              <a:rPr lang="en-US" sz="1200" b="1" dirty="0">
                <a:solidFill>
                  <a:schemeClr val="bg2">
                    <a:lumMod val="50000"/>
                  </a:schemeClr>
                </a:solidFill>
              </a:rPr>
              <a:t> </a:t>
            </a:r>
            <a:r>
              <a:rPr lang="en-US" sz="1200" b="1" dirty="0" err="1">
                <a:solidFill>
                  <a:schemeClr val="bg2">
                    <a:lumMod val="50000"/>
                  </a:schemeClr>
                </a:solidFill>
              </a:rPr>
              <a:t>nach</a:t>
            </a:r>
            <a:r>
              <a:rPr lang="en-US" sz="1200" b="1" dirty="0">
                <a:solidFill>
                  <a:schemeClr val="bg2">
                    <a:lumMod val="50000"/>
                  </a:schemeClr>
                </a:solidFill>
              </a:rPr>
              <a:t> Domain Lane (in %) </a:t>
            </a:r>
          </a:p>
          <a:p>
            <a:pPr algn="just">
              <a:defRPr sz="1400">
                <a:solidFill>
                  <a:srgbClr val="3B5998"/>
                </a:solidFill>
              </a:defRPr>
            </a:pPr>
            <a:r>
              <a:rPr lang="en-US" sz="1200" dirty="0">
                <a:solidFill>
                  <a:schemeClr val="bg2">
                    <a:lumMod val="50000"/>
                  </a:schemeClr>
                </a:solidFill>
              </a:rPr>
              <a:t>(Länder ab 1%)</a:t>
            </a:r>
          </a:p>
        </c:rich>
      </c:tx>
      <c:layout>
        <c:manualLayout>
          <c:xMode val="edge"/>
          <c:yMode val="edge"/>
          <c:x val="3.8824616672170041E-2"/>
          <c:y val="3.3249042308315491E-2"/>
        </c:manualLayout>
      </c:layout>
      <c:overlay val="0"/>
      <c:spPr>
        <a:noFill/>
        <a:ln>
          <a:noFill/>
        </a:ln>
        <a:effectLst/>
      </c:spPr>
      <c:txPr>
        <a:bodyPr rot="0" spcFirstLastPara="1" vertOverflow="ellipsis" vert="horz" wrap="square" anchor="ctr" anchorCtr="1"/>
        <a:lstStyle/>
        <a:p>
          <a:pPr algn="just">
            <a:defRPr sz="1400" b="0" i="0" u="none" strike="noStrike" kern="1200" spc="0" baseline="0">
              <a:solidFill>
                <a:srgbClr val="3B5998"/>
              </a:solidFill>
              <a:latin typeface="+mn-lt"/>
              <a:ea typeface="+mn-ea"/>
              <a:cs typeface="+mn-cs"/>
            </a:defRPr>
          </a:pPr>
          <a:endParaRPr lang="de-DE"/>
        </a:p>
      </c:txPr>
    </c:title>
    <c:autoTitleDeleted val="0"/>
    <c:plotArea>
      <c:layout/>
      <c:pieChart>
        <c:varyColors val="1"/>
        <c:ser>
          <c:idx val="0"/>
          <c:order val="0"/>
          <c:tx>
            <c:strRef>
              <c:f>Tabelle4!$Q$4</c:f>
              <c:strCache>
                <c:ptCount val="1"/>
                <c:pt idx="0">
                  <c:v>Summe von total_revenue</c:v>
                </c:pt>
              </c:strCache>
            </c:strRef>
          </c:tx>
          <c:dPt>
            <c:idx val="0"/>
            <c:bubble3D val="0"/>
            <c:spPr>
              <a:solidFill>
                <a:srgbClr val="770E15"/>
              </a:solidFill>
              <a:ln w="19050">
                <a:solidFill>
                  <a:schemeClr val="lt1"/>
                </a:solidFill>
              </a:ln>
              <a:effectLst/>
            </c:spPr>
            <c:extLst>
              <c:ext xmlns:c16="http://schemas.microsoft.com/office/drawing/2014/chart" uri="{C3380CC4-5D6E-409C-BE32-E72D297353CC}">
                <c16:uniqueId val="{00000001-45BB-0147-A852-B1E568CCAF80}"/>
              </c:ext>
            </c:extLst>
          </c:dPt>
          <c:dPt>
            <c:idx val="1"/>
            <c:bubble3D val="0"/>
            <c:spPr>
              <a:solidFill>
                <a:srgbClr val="00B050"/>
              </a:solidFill>
              <a:ln w="19050">
                <a:solidFill>
                  <a:schemeClr val="lt1"/>
                </a:solidFill>
              </a:ln>
              <a:effectLst/>
            </c:spPr>
            <c:extLst>
              <c:ext xmlns:c16="http://schemas.microsoft.com/office/drawing/2014/chart" uri="{C3380CC4-5D6E-409C-BE32-E72D297353CC}">
                <c16:uniqueId val="{00000003-45BB-0147-A852-B1E568CCAF80}"/>
              </c:ext>
            </c:extLst>
          </c:dPt>
          <c:dPt>
            <c:idx val="2"/>
            <c:bubble3D val="0"/>
            <c:spPr>
              <a:solidFill>
                <a:srgbClr val="92D050"/>
              </a:solidFill>
              <a:ln w="19050">
                <a:solidFill>
                  <a:schemeClr val="lt1"/>
                </a:solidFill>
              </a:ln>
              <a:effectLst/>
            </c:spPr>
            <c:extLst>
              <c:ext xmlns:c16="http://schemas.microsoft.com/office/drawing/2014/chart" uri="{C3380CC4-5D6E-409C-BE32-E72D297353CC}">
                <c16:uniqueId val="{00000005-45BB-0147-A852-B1E568CCAF8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5BB-0147-A852-B1E568CCAF80}"/>
              </c:ext>
            </c:extLst>
          </c:dPt>
          <c:dPt>
            <c:idx val="4"/>
            <c:bubble3D val="0"/>
            <c:spPr>
              <a:solidFill>
                <a:schemeClr val="bg1">
                  <a:lumMod val="65000"/>
                </a:schemeClr>
              </a:solidFill>
              <a:ln w="19050">
                <a:solidFill>
                  <a:schemeClr val="lt1"/>
                </a:solidFill>
              </a:ln>
              <a:effectLst/>
            </c:spPr>
            <c:extLst>
              <c:ext xmlns:c16="http://schemas.microsoft.com/office/drawing/2014/chart" uri="{C3380CC4-5D6E-409C-BE32-E72D297353CC}">
                <c16:uniqueId val="{00000009-45BB-0147-A852-B1E568CCAF80}"/>
              </c:ext>
            </c:extLst>
          </c:dPt>
          <c:dPt>
            <c:idx val="5"/>
            <c:bubble3D val="0"/>
            <c:spPr>
              <a:solidFill>
                <a:srgbClr val="7030A0"/>
              </a:solidFill>
              <a:ln w="19050">
                <a:solidFill>
                  <a:schemeClr val="lt1"/>
                </a:solidFill>
              </a:ln>
              <a:effectLst/>
            </c:spPr>
            <c:extLst>
              <c:ext xmlns:c16="http://schemas.microsoft.com/office/drawing/2014/chart" uri="{C3380CC4-5D6E-409C-BE32-E72D297353CC}">
                <c16:uniqueId val="{0000000B-45BB-0147-A852-B1E568CCAF80}"/>
              </c:ext>
            </c:extLst>
          </c:dPt>
          <c:dPt>
            <c:idx val="6"/>
            <c:bubble3D val="0"/>
            <c:spPr>
              <a:solidFill>
                <a:srgbClr val="3B5998"/>
              </a:solidFill>
              <a:ln w="19050">
                <a:solidFill>
                  <a:schemeClr val="lt1"/>
                </a:solidFill>
              </a:ln>
              <a:effectLst/>
            </c:spPr>
            <c:extLst>
              <c:ext xmlns:c16="http://schemas.microsoft.com/office/drawing/2014/chart" uri="{C3380CC4-5D6E-409C-BE32-E72D297353CC}">
                <c16:uniqueId val="{0000000D-45BB-0147-A852-B1E568CCAF80}"/>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45BB-0147-A852-B1E568CCAF80}"/>
              </c:ext>
            </c:extLst>
          </c:dPt>
          <c:dPt>
            <c:idx val="8"/>
            <c:bubble3D val="0"/>
            <c:spPr>
              <a:solidFill>
                <a:srgbClr val="FF6D00"/>
              </a:solidFill>
              <a:ln w="19050">
                <a:solidFill>
                  <a:schemeClr val="lt1"/>
                </a:solidFill>
              </a:ln>
              <a:effectLst/>
            </c:spPr>
            <c:extLst>
              <c:ext xmlns:c16="http://schemas.microsoft.com/office/drawing/2014/chart" uri="{C3380CC4-5D6E-409C-BE32-E72D297353CC}">
                <c16:uniqueId val="{00000011-45BB-0147-A852-B1E568CCAF80}"/>
              </c:ext>
            </c:extLst>
          </c:dPt>
          <c:dLbls>
            <c:dLbl>
              <c:idx val="5"/>
              <c:layout>
                <c:manualLayout>
                  <c:x val="9.6776282952514853E-3"/>
                  <c:y val="3.1742205525087663E-2"/>
                </c:manualLayout>
              </c:layout>
              <c:dLblPos val="bestFit"/>
              <c:showLegendKey val="0"/>
              <c:showVal val="0"/>
              <c:showCatName val="0"/>
              <c:showSerName val="0"/>
              <c:showPercent val="1"/>
              <c:showBubbleSize val="0"/>
              <c:extLst>
                <c:ext xmlns:c15="http://schemas.microsoft.com/office/drawing/2012/chart" uri="{CE6537A1-D6FC-4f65-9D91-7224C49458BB}">
                  <c15:showDataLabelsRange val="1"/>
                </c:ext>
                <c:ext xmlns:c16="http://schemas.microsoft.com/office/drawing/2014/chart" uri="{C3380CC4-5D6E-409C-BE32-E72D297353CC}">
                  <c16:uniqueId val="{0000000B-45BB-0147-A852-B1E568CCAF80}"/>
                </c:ext>
              </c:extLst>
            </c:dLbl>
            <c:dLbl>
              <c:idx val="7"/>
              <c:layout>
                <c:manualLayout>
                  <c:x val="-3.8710513181005941E-2"/>
                  <c:y val="7.0538234500194955E-3"/>
                </c:manualLayout>
              </c:layout>
              <c:dLblPos val="bestFit"/>
              <c:showLegendKey val="0"/>
              <c:showVal val="0"/>
              <c:showCatName val="0"/>
              <c:showSerName val="0"/>
              <c:showPercent val="1"/>
              <c:showBubbleSize val="0"/>
              <c:extLst>
                <c:ext xmlns:c15="http://schemas.microsoft.com/office/drawing/2012/chart" uri="{CE6537A1-D6FC-4f65-9D91-7224C49458BB}">
                  <c15:showDataLabelsRange val="1"/>
                </c:ext>
                <c:ext xmlns:c16="http://schemas.microsoft.com/office/drawing/2014/chart" uri="{C3380CC4-5D6E-409C-BE32-E72D297353CC}">
                  <c16:uniqueId val="{0000000F-45BB-0147-A852-B1E568CCAF80}"/>
                </c:ext>
              </c:extLst>
            </c:dLbl>
            <c:spPr>
              <a:solidFill>
                <a:schemeClr val="bg1">
                  <a:lumMod val="50000"/>
                </a:schemeClr>
              </a:solid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de-DE"/>
              </a:p>
            </c:txPr>
            <c:dLblPos val="out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howDataLabelsRange val="1"/>
              </c:ext>
            </c:extLst>
          </c:dLbls>
          <c:cat>
            <c:strRef>
              <c:f>Tabelle4!$P$5:$P$13</c:f>
              <c:strCache>
                <c:ptCount val="9"/>
                <c:pt idx="0">
                  <c:v>RS</c:v>
                </c:pt>
                <c:pt idx="1">
                  <c:v>PL</c:v>
                </c:pt>
                <c:pt idx="2">
                  <c:v>NL</c:v>
                </c:pt>
                <c:pt idx="3">
                  <c:v>IT</c:v>
                </c:pt>
                <c:pt idx="4">
                  <c:v>HU</c:v>
                </c:pt>
                <c:pt idx="5">
                  <c:v>FR</c:v>
                </c:pt>
                <c:pt idx="6">
                  <c:v>DE</c:v>
                </c:pt>
                <c:pt idx="7">
                  <c:v>CZ</c:v>
                </c:pt>
                <c:pt idx="8">
                  <c:v>AT</c:v>
                </c:pt>
              </c:strCache>
            </c:strRef>
          </c:cat>
          <c:val>
            <c:numRef>
              <c:f>Tabelle4!$Q$5:$Q$13</c:f>
              <c:numCache>
                <c:formatCode>_-* #,##0.00\ [$€-407]_-;\-* #,##0.00\ [$€-407]_-;_-* "-"??\ [$€-407]_-;_-@_-</c:formatCode>
                <c:ptCount val="9"/>
                <c:pt idx="0">
                  <c:v>4312736</c:v>
                </c:pt>
                <c:pt idx="1">
                  <c:v>3212528</c:v>
                </c:pt>
                <c:pt idx="2">
                  <c:v>683335</c:v>
                </c:pt>
                <c:pt idx="3">
                  <c:v>3189030</c:v>
                </c:pt>
                <c:pt idx="4">
                  <c:v>786060</c:v>
                </c:pt>
                <c:pt idx="5">
                  <c:v>1354755</c:v>
                </c:pt>
                <c:pt idx="6">
                  <c:v>49524020</c:v>
                </c:pt>
                <c:pt idx="7">
                  <c:v>1267735</c:v>
                </c:pt>
                <c:pt idx="8">
                  <c:v>676950</c:v>
                </c:pt>
              </c:numCache>
            </c:numRef>
          </c:val>
          <c:extLst>
            <c:ext xmlns:c16="http://schemas.microsoft.com/office/drawing/2014/chart" uri="{C3380CC4-5D6E-409C-BE32-E72D297353CC}">
              <c16:uniqueId val="{00000012-45BB-0147-A852-B1E568CCAF80}"/>
            </c:ext>
          </c:extLst>
        </c:ser>
        <c:ser>
          <c:idx val="1"/>
          <c:order val="1"/>
          <c:tx>
            <c:strRef>
              <c:f>Tabelle4!$R$4</c:f>
              <c:strCache>
                <c:ptCount val="1"/>
                <c:pt idx="0">
                  <c:v>in %</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14-45BB-0147-A852-B1E568CCAF8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16-45BB-0147-A852-B1E568CCAF8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8-45BB-0147-A852-B1E568CCAF8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A-45BB-0147-A852-B1E568CCAF8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C-45BB-0147-A852-B1E568CCAF80}"/>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1E-45BB-0147-A852-B1E568CCAF8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20-45BB-0147-A852-B1E568CCAF80}"/>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22-45BB-0147-A852-B1E568CCAF80}"/>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24-45BB-0147-A852-B1E568CCAF80}"/>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de-DE"/>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Tabelle4!$P$5:$P$13</c:f>
              <c:strCache>
                <c:ptCount val="9"/>
                <c:pt idx="0">
                  <c:v>RS</c:v>
                </c:pt>
                <c:pt idx="1">
                  <c:v>PL</c:v>
                </c:pt>
                <c:pt idx="2">
                  <c:v>NL</c:v>
                </c:pt>
                <c:pt idx="3">
                  <c:v>IT</c:v>
                </c:pt>
                <c:pt idx="4">
                  <c:v>HU</c:v>
                </c:pt>
                <c:pt idx="5">
                  <c:v>FR</c:v>
                </c:pt>
                <c:pt idx="6">
                  <c:v>DE</c:v>
                </c:pt>
                <c:pt idx="7">
                  <c:v>CZ</c:v>
                </c:pt>
                <c:pt idx="8">
                  <c:v>AT</c:v>
                </c:pt>
              </c:strCache>
            </c:strRef>
          </c:cat>
          <c:val>
            <c:numRef>
              <c:f>Tabelle4!$R$5:$R$13</c:f>
              <c:numCache>
                <c:formatCode>0.00%</c:formatCode>
                <c:ptCount val="9"/>
                <c:pt idx="0">
                  <c:v>6.416988905875104E-2</c:v>
                </c:pt>
                <c:pt idx="1">
                  <c:v>4.7799718173830101E-2</c:v>
                </c:pt>
                <c:pt idx="2">
                  <c:v>1.0167450810798907E-2</c:v>
                </c:pt>
                <c:pt idx="3">
                  <c:v>4.7450087671730617E-2</c:v>
                </c:pt>
                <c:pt idx="4">
                  <c:v>1.1695912523632756E-2</c:v>
                </c:pt>
                <c:pt idx="5">
                  <c:v>2.015761642998511E-2</c:v>
                </c:pt>
                <c:pt idx="6">
                  <c:v>0.73687581830730364</c:v>
                </c:pt>
                <c:pt idx="7">
                  <c:v>1.8862831925231627E-2</c:v>
                </c:pt>
                <c:pt idx="8">
                  <c:v>1.0072447374084923E-2</c:v>
                </c:pt>
              </c:numCache>
            </c:numRef>
          </c:val>
          <c:extLst>
            <c:ext xmlns:c16="http://schemas.microsoft.com/office/drawing/2014/chart" uri="{C3380CC4-5D6E-409C-BE32-E72D297353CC}">
              <c16:uniqueId val="{00000025-45BB-0147-A852-B1E568CCAF80}"/>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de-D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pivotSource>
    <c:name>[Shipments_Daten_SCa.xlsx]Tabelle4!PivotTable3</c:name>
    <c:fmtId val="9"/>
  </c:pivotSource>
  <c:chart>
    <c:title>
      <c:tx>
        <c:rich>
          <a:bodyPr rot="0" spcFirstLastPara="1" vertOverflow="ellipsis" vert="horz" wrap="square" anchor="ctr" anchorCtr="1"/>
          <a:lstStyle/>
          <a:p>
            <a:pPr>
              <a:defRPr sz="1400" b="0" i="0" u="none" strike="noStrike" kern="1200" spc="0" baseline="0">
                <a:solidFill>
                  <a:schemeClr val="bg2"/>
                </a:solidFill>
                <a:latin typeface="+mn-lt"/>
                <a:ea typeface="+mn-ea"/>
                <a:cs typeface="+mn-cs"/>
              </a:defRPr>
            </a:pPr>
            <a:r>
              <a:rPr lang="de-DE"/>
              <a:t>Stornierungsgründe (2018-2020)</a:t>
            </a:r>
          </a:p>
        </c:rich>
      </c:tx>
      <c:layout>
        <c:manualLayout>
          <c:xMode val="edge"/>
          <c:yMode val="edge"/>
          <c:x val="3.8741670343381836E-2"/>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bg2"/>
              </a:solidFill>
              <a:latin typeface="+mn-lt"/>
              <a:ea typeface="+mn-ea"/>
              <a:cs typeface="+mn-cs"/>
            </a:defRPr>
          </a:pPr>
          <a:endParaRPr lang="de-DE"/>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de-DE"/>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Tabelle4!$B$45:$B$46</c:f>
              <c:strCache>
                <c:ptCount val="1"/>
                <c:pt idx="0">
                  <c:v>2018</c:v>
                </c:pt>
              </c:strCache>
            </c:strRef>
          </c:tx>
          <c:spPr>
            <a:solidFill>
              <a:schemeClr val="accent1"/>
            </a:solidFill>
            <a:ln>
              <a:noFill/>
            </a:ln>
            <a:effectLst/>
          </c:spPr>
          <c:invertIfNegative val="0"/>
          <c:dLbls>
            <c:dLbl>
              <c:idx val="1"/>
              <c:layout>
                <c:manualLayout>
                  <c:x val="-7.3553608823838414E-3"/>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FD4-6D4E-A0D6-91ABEE4FBA65}"/>
                </c:ext>
              </c:extLst>
            </c:dLbl>
            <c:dLbl>
              <c:idx val="8"/>
              <c:layout>
                <c:manualLayout>
                  <c:x val="-1.1768577411814253E-2"/>
                  <c:y val="-6.1052717551360815E-1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6AEE-1C4D-8A1F-3507D56EFDBD}"/>
                </c:ext>
              </c:extLst>
            </c:dLbl>
            <c:spPr>
              <a:solidFill>
                <a:schemeClr val="bg1">
                  <a:lumMod val="75000"/>
                </a:schemeClr>
              </a:solidFill>
              <a:ln>
                <a:noFill/>
              </a:ln>
              <a:effectLst/>
            </c:spPr>
            <c:txPr>
              <a:bodyPr rot="0" spcFirstLastPara="1" vertOverflow="ellipsis" vert="horz" wrap="square" anchor="ctr" anchorCtr="1"/>
              <a:lstStyle/>
              <a:p>
                <a:pPr>
                  <a:defRPr sz="800" b="0" i="0" u="none" strike="noStrike" kern="1200" baseline="0">
                    <a:solidFill>
                      <a:schemeClr val="bg2"/>
                    </a:solidFill>
                    <a:latin typeface="+mn-lt"/>
                    <a:ea typeface="+mn-ea"/>
                    <a:cs typeface="+mn-cs"/>
                  </a:defRPr>
                </a:pPr>
                <a:endParaRPr lang="de-D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Tabelle4!$A$47:$A$56</c:f>
              <c:strCache>
                <c:ptCount val="9"/>
                <c:pt idx="0">
                  <c:v>booked_something_wrong</c:v>
                </c:pt>
                <c:pt idx="1">
                  <c:v>changed_mind</c:v>
                </c:pt>
                <c:pt idx="2">
                  <c:v>contract_not_fulfill</c:v>
                </c:pt>
                <c:pt idx="3">
                  <c:v>customer_not_ready</c:v>
                </c:pt>
                <c:pt idx="4">
                  <c:v>fake_order</c:v>
                </c:pt>
                <c:pt idx="5">
                  <c:v>instafreight_cant_fulfill</c:v>
                </c:pt>
                <c:pt idx="6">
                  <c:v>instafreight_carrier_not_found</c:v>
                </c:pt>
                <c:pt idx="7">
                  <c:v>other</c:v>
                </c:pt>
                <c:pt idx="8">
                  <c:v>self_cancelled</c:v>
                </c:pt>
              </c:strCache>
            </c:strRef>
          </c:cat>
          <c:val>
            <c:numRef>
              <c:f>Tabelle4!$B$47:$B$56</c:f>
              <c:numCache>
                <c:formatCode>General</c:formatCode>
                <c:ptCount val="9"/>
                <c:pt idx="0">
                  <c:v>60</c:v>
                </c:pt>
                <c:pt idx="1">
                  <c:v>136</c:v>
                </c:pt>
                <c:pt idx="2">
                  <c:v>35</c:v>
                </c:pt>
                <c:pt idx="3">
                  <c:v>690</c:v>
                </c:pt>
                <c:pt idx="4">
                  <c:v>14</c:v>
                </c:pt>
                <c:pt idx="5">
                  <c:v>15</c:v>
                </c:pt>
                <c:pt idx="6">
                  <c:v>100</c:v>
                </c:pt>
                <c:pt idx="7">
                  <c:v>304</c:v>
                </c:pt>
                <c:pt idx="8">
                  <c:v>512</c:v>
                </c:pt>
              </c:numCache>
            </c:numRef>
          </c:val>
          <c:extLst>
            <c:ext xmlns:c16="http://schemas.microsoft.com/office/drawing/2014/chart" uri="{C3380CC4-5D6E-409C-BE32-E72D297353CC}">
              <c16:uniqueId val="{00000000-6AEE-1C4D-8A1F-3507D56EFDBD}"/>
            </c:ext>
          </c:extLst>
        </c:ser>
        <c:ser>
          <c:idx val="1"/>
          <c:order val="1"/>
          <c:tx>
            <c:strRef>
              <c:f>Tabelle4!$C$45:$C$46</c:f>
              <c:strCache>
                <c:ptCount val="1"/>
                <c:pt idx="0">
                  <c:v>2019</c:v>
                </c:pt>
              </c:strCache>
            </c:strRef>
          </c:tx>
          <c:spPr>
            <a:solidFill>
              <a:schemeClr val="accent2"/>
            </a:solidFill>
            <a:ln>
              <a:noFill/>
            </a:ln>
            <a:effectLst/>
          </c:spPr>
          <c:invertIfNegative val="0"/>
          <c:dLbls>
            <c:dLbl>
              <c:idx val="1"/>
              <c:layout>
                <c:manualLayout>
                  <c:x val="0"/>
                  <c:y val="-2.3311306901615272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FD4-6D4E-A0D6-91ABEE4FBA65}"/>
                </c:ext>
              </c:extLst>
            </c:dLbl>
            <c:dLbl>
              <c:idx val="6"/>
              <c:layout>
                <c:manualLayout>
                  <c:x val="-2.9421443529535365E-3"/>
                  <c:y val="-1.3320746800923012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FD4-6D4E-A0D6-91ABEE4FBA65}"/>
                </c:ext>
              </c:extLst>
            </c:dLbl>
            <c:spPr>
              <a:solidFill>
                <a:schemeClr val="bg1">
                  <a:lumMod val="75000"/>
                </a:schemeClr>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2"/>
                    </a:solidFill>
                    <a:latin typeface="+mn-lt"/>
                    <a:ea typeface="+mn-ea"/>
                    <a:cs typeface="+mn-cs"/>
                  </a:defRPr>
                </a:pPr>
                <a:endParaRPr lang="de-D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Tabelle4!$A$47:$A$56</c:f>
              <c:strCache>
                <c:ptCount val="9"/>
                <c:pt idx="0">
                  <c:v>booked_something_wrong</c:v>
                </c:pt>
                <c:pt idx="1">
                  <c:v>changed_mind</c:v>
                </c:pt>
                <c:pt idx="2">
                  <c:v>contract_not_fulfill</c:v>
                </c:pt>
                <c:pt idx="3">
                  <c:v>customer_not_ready</c:v>
                </c:pt>
                <c:pt idx="4">
                  <c:v>fake_order</c:v>
                </c:pt>
                <c:pt idx="5">
                  <c:v>instafreight_cant_fulfill</c:v>
                </c:pt>
                <c:pt idx="6">
                  <c:v>instafreight_carrier_not_found</c:v>
                </c:pt>
                <c:pt idx="7">
                  <c:v>other</c:v>
                </c:pt>
                <c:pt idx="8">
                  <c:v>self_cancelled</c:v>
                </c:pt>
              </c:strCache>
            </c:strRef>
          </c:cat>
          <c:val>
            <c:numRef>
              <c:f>Tabelle4!$C$47:$C$56</c:f>
              <c:numCache>
                <c:formatCode>General</c:formatCode>
                <c:ptCount val="9"/>
                <c:pt idx="0">
                  <c:v>180</c:v>
                </c:pt>
                <c:pt idx="1">
                  <c:v>230</c:v>
                </c:pt>
                <c:pt idx="2">
                  <c:v>71</c:v>
                </c:pt>
                <c:pt idx="3">
                  <c:v>1791</c:v>
                </c:pt>
                <c:pt idx="4">
                  <c:v>620</c:v>
                </c:pt>
                <c:pt idx="5">
                  <c:v>68</c:v>
                </c:pt>
                <c:pt idx="6">
                  <c:v>111</c:v>
                </c:pt>
                <c:pt idx="7">
                  <c:v>845</c:v>
                </c:pt>
                <c:pt idx="8">
                  <c:v>485</c:v>
                </c:pt>
              </c:numCache>
            </c:numRef>
          </c:val>
          <c:extLst>
            <c:ext xmlns:c16="http://schemas.microsoft.com/office/drawing/2014/chart" uri="{C3380CC4-5D6E-409C-BE32-E72D297353CC}">
              <c16:uniqueId val="{00000010-6AEE-1C4D-8A1F-3507D56EFDBD}"/>
            </c:ext>
          </c:extLst>
        </c:ser>
        <c:ser>
          <c:idx val="2"/>
          <c:order val="2"/>
          <c:tx>
            <c:strRef>
              <c:f>Tabelle4!$D$45:$D$46</c:f>
              <c:strCache>
                <c:ptCount val="1"/>
                <c:pt idx="0">
                  <c:v>2020</c:v>
                </c:pt>
              </c:strCache>
            </c:strRef>
          </c:tx>
          <c:spPr>
            <a:solidFill>
              <a:schemeClr val="accent3"/>
            </a:solidFill>
            <a:ln>
              <a:noFill/>
            </a:ln>
            <a:effectLst/>
          </c:spPr>
          <c:invertIfNegative val="0"/>
          <c:dLbls>
            <c:dLbl>
              <c:idx val="6"/>
              <c:layout>
                <c:manualLayout>
                  <c:x val="-1.0787738006626294E-16"/>
                  <c:y val="-1.998112020138458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5-6AEE-1C4D-8A1F-3507D56EFDBD}"/>
                </c:ext>
              </c:extLst>
            </c:dLbl>
            <c:dLbl>
              <c:idx val="7"/>
              <c:layout>
                <c:manualLayout>
                  <c:x val="-1.0787738006626294E-16"/>
                  <c:y val="-9.9905601006922591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4-6AEE-1C4D-8A1F-3507D56EFDBD}"/>
                </c:ext>
              </c:extLst>
            </c:dLbl>
            <c:dLbl>
              <c:idx val="8"/>
              <c:layout>
                <c:manualLayout>
                  <c:x val="-1.0787738006626294E-16"/>
                  <c:y val="-1.3320746800923012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6AEE-1C4D-8A1F-3507D56EFDBD}"/>
                </c:ext>
              </c:extLst>
            </c:dLbl>
            <c:spPr>
              <a:solidFill>
                <a:schemeClr val="bg1">
                  <a:lumMod val="75000"/>
                </a:schemeClr>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2"/>
                    </a:solidFill>
                    <a:latin typeface="+mn-lt"/>
                    <a:ea typeface="+mn-ea"/>
                    <a:cs typeface="+mn-cs"/>
                  </a:defRPr>
                </a:pPr>
                <a:endParaRPr lang="de-D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Tabelle4!$A$47:$A$56</c:f>
              <c:strCache>
                <c:ptCount val="9"/>
                <c:pt idx="0">
                  <c:v>booked_something_wrong</c:v>
                </c:pt>
                <c:pt idx="1">
                  <c:v>changed_mind</c:v>
                </c:pt>
                <c:pt idx="2">
                  <c:v>contract_not_fulfill</c:v>
                </c:pt>
                <c:pt idx="3">
                  <c:v>customer_not_ready</c:v>
                </c:pt>
                <c:pt idx="4">
                  <c:v>fake_order</c:v>
                </c:pt>
                <c:pt idx="5">
                  <c:v>instafreight_cant_fulfill</c:v>
                </c:pt>
                <c:pt idx="6">
                  <c:v>instafreight_carrier_not_found</c:v>
                </c:pt>
                <c:pt idx="7">
                  <c:v>other</c:v>
                </c:pt>
                <c:pt idx="8">
                  <c:v>self_cancelled</c:v>
                </c:pt>
              </c:strCache>
            </c:strRef>
          </c:cat>
          <c:val>
            <c:numRef>
              <c:f>Tabelle4!$D$47:$D$56</c:f>
              <c:numCache>
                <c:formatCode>General</c:formatCode>
                <c:ptCount val="9"/>
                <c:pt idx="0">
                  <c:v>166</c:v>
                </c:pt>
                <c:pt idx="1">
                  <c:v>223</c:v>
                </c:pt>
                <c:pt idx="2">
                  <c:v>93</c:v>
                </c:pt>
                <c:pt idx="3">
                  <c:v>3904</c:v>
                </c:pt>
                <c:pt idx="4">
                  <c:v>967</c:v>
                </c:pt>
                <c:pt idx="5">
                  <c:v>70</c:v>
                </c:pt>
                <c:pt idx="6">
                  <c:v>126</c:v>
                </c:pt>
                <c:pt idx="7">
                  <c:v>1047</c:v>
                </c:pt>
                <c:pt idx="8">
                  <c:v>752</c:v>
                </c:pt>
              </c:numCache>
            </c:numRef>
          </c:val>
          <c:extLst>
            <c:ext xmlns:c16="http://schemas.microsoft.com/office/drawing/2014/chart" uri="{C3380CC4-5D6E-409C-BE32-E72D297353CC}">
              <c16:uniqueId val="{00000011-6AEE-1C4D-8A1F-3507D56EFDBD}"/>
            </c:ext>
          </c:extLst>
        </c:ser>
        <c:dLbls>
          <c:dLblPos val="outEnd"/>
          <c:showLegendKey val="0"/>
          <c:showVal val="1"/>
          <c:showCatName val="0"/>
          <c:showSerName val="0"/>
          <c:showPercent val="0"/>
          <c:showBubbleSize val="0"/>
        </c:dLbls>
        <c:gapWidth val="150"/>
        <c:axId val="46840143"/>
        <c:axId val="89245295"/>
      </c:barChart>
      <c:catAx>
        <c:axId val="4684014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2"/>
                    </a:solidFill>
                    <a:latin typeface="+mn-lt"/>
                    <a:ea typeface="+mn-ea"/>
                    <a:cs typeface="+mn-cs"/>
                  </a:defRPr>
                </a:pPr>
                <a:r>
                  <a:rPr lang="de-DE"/>
                  <a:t>Stornierungsgrund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2"/>
                  </a:solidFill>
                  <a:latin typeface="+mn-lt"/>
                  <a:ea typeface="+mn-ea"/>
                  <a:cs typeface="+mn-cs"/>
                </a:defRPr>
              </a:pPr>
              <a:endParaRPr lang="de-DE"/>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de-DE"/>
          </a:p>
        </c:txPr>
        <c:crossAx val="89245295"/>
        <c:crosses val="autoZero"/>
        <c:auto val="1"/>
        <c:lblAlgn val="ctr"/>
        <c:lblOffset val="100"/>
        <c:noMultiLvlLbl val="0"/>
      </c:catAx>
      <c:valAx>
        <c:axId val="89245295"/>
        <c:scaling>
          <c:orientation val="minMax"/>
          <c:max val="40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2"/>
                    </a:solidFill>
                    <a:latin typeface="+mn-lt"/>
                    <a:ea typeface="+mn-ea"/>
                    <a:cs typeface="+mn-cs"/>
                  </a:defRPr>
                </a:pPr>
                <a:r>
                  <a:rPr lang="de-DE"/>
                  <a:t>Anzahl</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2"/>
                  </a:solidFill>
                  <a:latin typeface="+mn-lt"/>
                  <a:ea typeface="+mn-ea"/>
                  <a:cs typeface="+mn-cs"/>
                </a:defRPr>
              </a:pPr>
              <a:endParaRPr lang="de-DE"/>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de-DE"/>
          </a:p>
        </c:txPr>
        <c:crossAx val="4684014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de-D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2"/>
          </a:solidFill>
        </a:defRPr>
      </a:pPr>
      <a:endParaRPr lang="de-DE"/>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15T14:15:42.962"/>
    </inkml:context>
    <inkml:brush xml:id="br0">
      <inkml:brushProperty name="width" value="0.025" units="cm"/>
      <inkml:brushProperty name="height" value="0.025" units="cm"/>
      <inkml:brushProperty name="color" value="#E71224"/>
    </inkml:brush>
  </inkml:definitions>
  <inkml:trace contextRef="#ctx0" brushRef="#br0">0 628 24575,'0'-9'0,"0"-5"0,0-14 0,16-12 0,-5 1 0,12 4 0,2 3 0,-2 1 0,11-10 0,-8 9 0,7-10 0,1 8 0,5-9 0,-13 14 0,-6 11 0,-14 13 0,-3 2 0,0-3 0,0 0 0,-3 1 0,8-1 0,-7 0 0,7 0 0,4-8 0,-7 6 0,8-6 0,-6 2 0,0 4 0,10-13 0,-6 11 0,5-6 0,-10 7 0,-3 6 0,-3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15T14:15:46.413"/>
    </inkml:context>
    <inkml:brush xml:id="br0">
      <inkml:brushProperty name="width" value="0.025" units="cm"/>
      <inkml:brushProperty name="height" value="0.025" units="cm"/>
      <inkml:brushProperty name="color" value="#E71224"/>
    </inkml:brush>
  </inkml:definitions>
  <inkml:trace contextRef="#ctx0" brushRef="#br0">0 1 24575,'12'9'0,"23"17"0,12 5 0,11-2 0,2 1 0,-7 3 0,-1-1 0,5-5 0,-9-7 0,-22-10 0,-6-2 0,14 7 0,-16-4 0,1 2 0,-7-7 0,-1 2 0,-3-7 0,6 7 0,-10-5 0,3 1 0,-3 1 0,-1-2 0,-1 2 0,-2 1 0,0 0 0,0-1 0,-23 10 0,7-6 0,-20 7 0,5-2 0,2-5 0,-4 8 0,-7-2 0,0 5 0,-9 2 0,4 0 0,4-1 0,9-4 0,9-4 0,-1 2 0,16-7 0,-9 3 0,10-5 0,-2-3 0,6 2 0,-5 1 0,7 1 0,-7-2 0,2 3 0,0-4 0,-3 2 0,6-6 0,0-1 0,3-1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15T14:16:00.185"/>
    </inkml:context>
    <inkml:brush xml:id="br0">
      <inkml:brushProperty name="width" value="0.025" units="cm"/>
      <inkml:brushProperty name="height" value="0.025" units="cm"/>
      <inkml:brushProperty name="color" value="#E71224"/>
    </inkml:brush>
  </inkml:definitions>
  <inkml:trace contextRef="#ctx0" brushRef="#br0">4 2393 24575,'0'-6'0,"0"1"0,0-1 0,-3-12 0,5 6 0,6-24 0,0 19 0,27-38 0,-2 0 0,-7 10 0,3-4 0,3-3 0,1-1 0,-4-1 0,1 0 0,4-1 0,2 0 0,-2 3 0,-1 0 0,-1 4 0,1 0 0,-2 1 0,2-1 0,1 0 0,-1 1 0,-6 3 0,0-1 0,7-3 0,0 0 0,7-19 0,-3 9 0,-2 4 0,-7 8 0,22-34 0,-16 20 0,-15 24 0,21-31 0,-24 35 0,19-21 0,-5-3 0,19-21 0,-2 5 0,-1 0 0,-6 11 0,-10 10 0,-9 14 0,-9 14 0,-4 10 0,-2 4 0,-1 0 0,0 2 0,0-1 0,-3 2 0,0 0 0,-1 0 0,-1 1 0,1-1 0,1 1 0,-3-1 0,5 0 0,-4 1 0,4-1 0,-1 0 0,2 0 0,2-3 0,2-3 0,-1-1 0,3-2 0,-8 5 0,4 2 0,-8 4 0,3 2 0</inkml:trace>
</inkml:ink>
</file>

<file path=ppt/media/image1.png>
</file>

<file path=ppt/media/image10.png>
</file>

<file path=ppt/media/image11.png>
</file>

<file path=ppt/media/image12.png>
</file>

<file path=ppt/media/image13.png>
</file>

<file path=ppt/media/image14.png>
</file>

<file path=ppt/media/image15.tiff>
</file>

<file path=ppt/media/image16.tiff>
</file>

<file path=ppt/media/image17.tiff>
</file>

<file path=ppt/media/image18.tiff>
</file>

<file path=ppt/media/image19.png>
</file>

<file path=ppt/media/image2.png>
</file>

<file path=ppt/media/image20.png>
</file>

<file path=ppt/media/image21.svg>
</file>

<file path=ppt/media/image22.png>
</file>

<file path=ppt/media/image23.tiff>
</file>

<file path=ppt/media/image24.png>
</file>

<file path=ppt/media/image25.png>
</file>

<file path=ppt/media/image26.tiff>
</file>

<file path=ppt/media/image27.tiff>
</file>

<file path=ppt/media/image28.tiff>
</file>

<file path=ppt/media/image29.tiff>
</file>

<file path=ppt/media/image3.svg>
</file>

<file path=ppt/media/image30.png>
</file>

<file path=ppt/media/image300.png>
</file>

<file path=ppt/media/image31.png>
</file>

<file path=ppt/media/image32.png>
</file>

<file path=ppt/media/image33.png>
</file>

<file path=ppt/media/image34.jpg>
</file>

<file path=ppt/media/image35.pn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jpg>
</file>

<file path=ppt/media/image60.png>
</file>

<file path=ppt/media/image61.svg>
</file>

<file path=ppt/media/image62.png>
</file>

<file path=ppt/media/image63.svg>
</file>

<file path=ppt/media/image64.png>
</file>

<file path=ppt/media/image65.svg>
</file>

<file path=ppt/media/image66.png>
</file>

<file path=ppt/media/image67.svg>
</file>

<file path=ppt/media/image68.tiff>
</file>

<file path=ppt/media/image69.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b9d7749dc5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b9d7749dc5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DE" sz="1100" b="0" i="0" u="none" strike="noStrike" cap="none" dirty="0" err="1">
                <a:solidFill>
                  <a:srgbClr val="000000"/>
                </a:solidFill>
                <a:effectLst/>
                <a:latin typeface="Arial"/>
                <a:ea typeface="Arial"/>
                <a:cs typeface="Arial"/>
                <a:sym typeface="Arial"/>
              </a:rPr>
              <a:t>Farbcode</a:t>
            </a:r>
            <a:r>
              <a:rPr lang="de-DE" sz="1100" b="0" i="0" u="none" strike="noStrike" cap="none" dirty="0">
                <a:solidFill>
                  <a:srgbClr val="000000"/>
                </a:solidFill>
                <a:effectLst/>
                <a:latin typeface="Arial"/>
                <a:ea typeface="Arial"/>
                <a:cs typeface="Arial"/>
                <a:sym typeface="Arial"/>
              </a:rPr>
              <a:t> HEX #3b5998</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de-DE"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DE" sz="1100" b="0" i="0" u="none" strike="noStrike" cap="none" dirty="0">
                <a:solidFill>
                  <a:srgbClr val="000000"/>
                </a:solidFill>
                <a:effectLst/>
                <a:latin typeface="Arial"/>
                <a:ea typeface="Arial"/>
                <a:cs typeface="Arial"/>
                <a:sym typeface="Arial"/>
              </a:rPr>
              <a:t>Inhalt:</a:t>
            </a:r>
          </a:p>
          <a:p>
            <a:pPr>
              <a:buFont typeface="+mj-lt"/>
              <a:buAutoNum type="arabicPeriod"/>
            </a:pPr>
            <a:r>
              <a:rPr lang="de-DE" b="1" dirty="0"/>
              <a:t>Team</a:t>
            </a:r>
          </a:p>
          <a:p>
            <a:pPr>
              <a:buFont typeface="+mj-lt"/>
              <a:buAutoNum type="arabicPeriod"/>
            </a:pPr>
            <a:r>
              <a:rPr lang="de-DE" b="1" dirty="0"/>
              <a:t>Visuelle Exploration und Datenbereinigung</a:t>
            </a:r>
          </a:p>
          <a:p>
            <a:pPr>
              <a:buFont typeface="+mj-lt"/>
              <a:buAutoNum type="arabicPeriod"/>
            </a:pPr>
            <a:r>
              <a:rPr lang="de-DE" b="1" dirty="0"/>
              <a:t>Kennzahlen und Reporting</a:t>
            </a:r>
          </a:p>
          <a:p>
            <a:pPr lvl="1">
              <a:buFont typeface="+mj-lt"/>
              <a:buAutoNum type="arabicPeriod"/>
            </a:pPr>
            <a:r>
              <a:rPr lang="de-DE" dirty="0"/>
              <a:t>Fulfillment-</a:t>
            </a:r>
            <a:r>
              <a:rPr lang="de-DE" dirty="0" err="1"/>
              <a:t>Strategy</a:t>
            </a:r>
            <a:r>
              <a:rPr lang="de-DE" dirty="0"/>
              <a:t> und Business Model</a:t>
            </a:r>
          </a:p>
          <a:p>
            <a:pPr lvl="1">
              <a:buFont typeface="+mj-lt"/>
              <a:buAutoNum type="arabicPeriod"/>
            </a:pPr>
            <a:r>
              <a:rPr lang="de-DE" dirty="0"/>
              <a:t>Marge, Kosten und Umsatz</a:t>
            </a:r>
            <a:endParaRPr lang="de-DE" b="1" dirty="0"/>
          </a:p>
          <a:p>
            <a:pPr>
              <a:buFont typeface="+mj-lt"/>
              <a:buAutoNum type="arabicPeriod"/>
            </a:pPr>
            <a:r>
              <a:rPr lang="de-DE" b="1" dirty="0"/>
              <a:t>Deskriptive Statistik</a:t>
            </a:r>
          </a:p>
          <a:p>
            <a:pPr lvl="1">
              <a:buFont typeface="+mj-lt"/>
              <a:buAutoNum type="arabicPeriod"/>
            </a:pPr>
            <a:r>
              <a:rPr lang="de-DE" dirty="0"/>
              <a:t>Zeitreihenanalyse Vorgehen</a:t>
            </a:r>
          </a:p>
          <a:p>
            <a:pPr lvl="1">
              <a:buFont typeface="+mj-lt"/>
              <a:buAutoNum type="arabicPeriod"/>
            </a:pPr>
            <a:r>
              <a:rPr lang="de-DE" dirty="0"/>
              <a:t>Identifizierte Muster - </a:t>
            </a:r>
            <a:r>
              <a:rPr lang="de-DE" dirty="0" err="1"/>
              <a:t>Saisonalitäten</a:t>
            </a:r>
            <a:r>
              <a:rPr lang="de-DE" dirty="0"/>
              <a:t> und Trends</a:t>
            </a:r>
          </a:p>
          <a:p>
            <a:pPr>
              <a:buFont typeface="+mj-lt"/>
              <a:buAutoNum type="arabicPeriod"/>
            </a:pPr>
            <a:r>
              <a:rPr lang="de-DE" b="1" dirty="0"/>
              <a:t>Korrelation und Regression</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b9d7749dc5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b9d7749dc5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Font typeface="+mj-lt"/>
              <a:buAutoNum type="arabicPeriod"/>
            </a:pPr>
            <a:r>
              <a:rPr lang="de-DE" sz="800" b="1" dirty="0"/>
              <a:t>Team</a:t>
            </a:r>
          </a:p>
          <a:p>
            <a:pPr>
              <a:buFont typeface="+mj-lt"/>
              <a:buAutoNum type="arabicPeriod"/>
            </a:pPr>
            <a:r>
              <a:rPr lang="de-DE" sz="800" b="1" dirty="0"/>
              <a:t>Visuelle Exploration und Datenbereinigung</a:t>
            </a:r>
          </a:p>
          <a:p>
            <a:pPr>
              <a:buFont typeface="+mj-lt"/>
              <a:buAutoNum type="arabicPeriod"/>
            </a:pPr>
            <a:r>
              <a:rPr lang="de-DE" sz="800" b="1" dirty="0"/>
              <a:t>Kennzahlen und Reporting</a:t>
            </a:r>
          </a:p>
          <a:p>
            <a:pPr lvl="1">
              <a:buFont typeface="+mj-lt"/>
              <a:buAutoNum type="arabicPeriod"/>
            </a:pPr>
            <a:r>
              <a:rPr lang="de-DE" sz="800" dirty="0"/>
              <a:t>Fulfillment-</a:t>
            </a:r>
            <a:r>
              <a:rPr lang="de-DE" sz="800" dirty="0" err="1"/>
              <a:t>Strategy</a:t>
            </a:r>
            <a:r>
              <a:rPr lang="de-DE" sz="800" dirty="0"/>
              <a:t> und Business Model</a:t>
            </a:r>
          </a:p>
          <a:p>
            <a:pPr lvl="1">
              <a:buFont typeface="+mj-lt"/>
              <a:buAutoNum type="arabicPeriod"/>
            </a:pPr>
            <a:r>
              <a:rPr lang="de-DE" sz="800" dirty="0"/>
              <a:t>Marge, Kosten und Umsatz</a:t>
            </a:r>
            <a:endParaRPr lang="de-DE" sz="800" b="1" dirty="0"/>
          </a:p>
          <a:p>
            <a:pPr>
              <a:buFont typeface="+mj-lt"/>
              <a:buAutoNum type="arabicPeriod"/>
            </a:pPr>
            <a:r>
              <a:rPr lang="de-DE" sz="800" b="1" dirty="0"/>
              <a:t>Deskriptive Statistik</a:t>
            </a:r>
          </a:p>
          <a:p>
            <a:pPr lvl="1">
              <a:buFont typeface="+mj-lt"/>
              <a:buAutoNum type="arabicPeriod"/>
            </a:pPr>
            <a:r>
              <a:rPr lang="de-DE" sz="800" dirty="0"/>
              <a:t>Zeitreihenanalyse Vorgehen</a:t>
            </a:r>
          </a:p>
          <a:p>
            <a:pPr lvl="1">
              <a:buFont typeface="+mj-lt"/>
              <a:buAutoNum type="arabicPeriod"/>
            </a:pPr>
            <a:r>
              <a:rPr lang="de-DE" sz="800" dirty="0"/>
              <a:t>Identifizierte Muster - </a:t>
            </a:r>
            <a:r>
              <a:rPr lang="de-DE" sz="800" dirty="0" err="1"/>
              <a:t>Saisonalitäten</a:t>
            </a:r>
            <a:r>
              <a:rPr lang="de-DE" sz="800" dirty="0"/>
              <a:t> und Trends</a:t>
            </a:r>
          </a:p>
          <a:p>
            <a:pPr>
              <a:buFont typeface="+mj-lt"/>
              <a:buAutoNum type="arabicPeriod"/>
            </a:pPr>
            <a:r>
              <a:rPr lang="de-DE" sz="800" b="1" dirty="0"/>
              <a:t>Korrelation und Regression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5695591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 sz="1200" dirty="0">
                <a:highlight>
                  <a:srgbClr val="FFFFFF"/>
                </a:highlight>
                <a:latin typeface="Oswald"/>
                <a:ea typeface="Oswald"/>
                <a:cs typeface="Oswald"/>
                <a:sym typeface="Oswald"/>
              </a:rPr>
              <a:t>Wir zeigen die umsatzstärksten Länder (&gt;1%) auf.</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 sz="1200" dirty="0">
                <a:highlight>
                  <a:srgbClr val="FFFFFF"/>
                </a:highlight>
                <a:latin typeface="Oswald"/>
                <a:ea typeface="Oswald"/>
                <a:cs typeface="Oswald"/>
                <a:sym typeface="Oswald"/>
              </a:rPr>
              <a:t>Wir unterstellen, dass </a:t>
            </a:r>
            <a:r>
              <a:rPr lang="de" sz="1200" b="1" dirty="0">
                <a:highlight>
                  <a:srgbClr val="FFFFFF"/>
                </a:highlight>
                <a:latin typeface="Oswald"/>
                <a:ea typeface="Oswald"/>
                <a:cs typeface="Oswald"/>
                <a:sym typeface="Oswald"/>
              </a:rPr>
              <a:t>Deutschland</a:t>
            </a:r>
            <a:r>
              <a:rPr lang="de" sz="1200" dirty="0">
                <a:highlight>
                  <a:srgbClr val="FFFFFF"/>
                </a:highlight>
                <a:latin typeface="Oswald"/>
                <a:ea typeface="Oswald"/>
                <a:cs typeface="Oswald"/>
                <a:sym typeface="Oswald"/>
              </a:rPr>
              <a:t> und </a:t>
            </a:r>
            <a:r>
              <a:rPr lang="de" sz="1200" b="1" dirty="0">
                <a:highlight>
                  <a:srgbClr val="FFFFFF"/>
                </a:highlight>
                <a:latin typeface="Oswald"/>
                <a:ea typeface="Oswald"/>
                <a:cs typeface="Oswald"/>
                <a:sym typeface="Oswald"/>
              </a:rPr>
              <a:t>National</a:t>
            </a:r>
            <a:r>
              <a:rPr lang="de" sz="1200" dirty="0">
                <a:highlight>
                  <a:srgbClr val="FFFFFF"/>
                </a:highlight>
                <a:latin typeface="Oswald"/>
                <a:ea typeface="Oswald"/>
                <a:cs typeface="Oswald"/>
                <a:sym typeface="Oswald"/>
              </a:rPr>
              <a:t> Aufträge am meisten Umsatz generiert.</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 sz="1200" dirty="0">
                <a:highlight>
                  <a:srgbClr val="FFFFFF"/>
                </a:highlight>
                <a:latin typeface="Oswald"/>
                <a:ea typeface="Oswald"/>
                <a:cs typeface="Oswald"/>
                <a:sym typeface="Oswald"/>
              </a:rPr>
              <a:t>Jedoch sieht man in der nächsten F</a:t>
            </a:r>
            <a:r>
              <a:rPr lang="de-DE" sz="1200" dirty="0">
                <a:highlight>
                  <a:srgbClr val="FFFFFF"/>
                </a:highlight>
                <a:latin typeface="Oswald"/>
                <a:ea typeface="Oswald"/>
                <a:cs typeface="Oswald"/>
                <a:sym typeface="Oswald"/>
              </a:rPr>
              <a:t>o</a:t>
            </a:r>
            <a:r>
              <a:rPr lang="de" sz="1200" dirty="0" err="1">
                <a:highlight>
                  <a:srgbClr val="FFFFFF"/>
                </a:highlight>
                <a:latin typeface="Oswald"/>
                <a:ea typeface="Oswald"/>
                <a:cs typeface="Oswald"/>
                <a:sym typeface="Oswald"/>
              </a:rPr>
              <a:t>lie</a:t>
            </a:r>
            <a:r>
              <a:rPr lang="de" sz="1200" dirty="0">
                <a:highlight>
                  <a:srgbClr val="FFFFFF"/>
                </a:highlight>
                <a:latin typeface="Oswald"/>
                <a:ea typeface="Oswald"/>
                <a:cs typeface="Oswald"/>
                <a:sym typeface="Oswald"/>
              </a:rPr>
              <a:t>, dass die Marge eher auf International Aufträge liegt.</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de-DE" sz="1200" dirty="0">
              <a:highlight>
                <a:srgbClr val="FFFFFF"/>
              </a:highlight>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de-DE" sz="1200" dirty="0">
              <a:highlight>
                <a:srgbClr val="FFFFFF"/>
              </a:highlight>
            </a:endParaRPr>
          </a:p>
          <a:p>
            <a:endParaRPr lang="de-DE" sz="1200" dirty="0">
              <a:highlight>
                <a:srgbClr val="FFFFFF"/>
              </a:highlight>
            </a:endParaRPr>
          </a:p>
        </p:txBody>
      </p:sp>
    </p:spTree>
    <p:extLst>
      <p:ext uri="{BB962C8B-B14F-4D97-AF65-F5344CB8AC3E}">
        <p14:creationId xmlns:p14="http://schemas.microsoft.com/office/powerpoint/2010/main" val="158945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sz="1100" dirty="0">
                <a:solidFill>
                  <a:srgbClr val="67788A"/>
                </a:solidFill>
                <a:highlight>
                  <a:srgbClr val="FFFFFF"/>
                </a:highlight>
              </a:rPr>
              <a:t>Weit mehr Einzelaufträge und Kontraktaufträge insgesamt auf Nationaler Ebene und im Export. (linke Abbildung)  </a:t>
            </a:r>
          </a:p>
          <a:p>
            <a:pPr marL="0" lvl="0" indent="0" algn="l" rtl="0">
              <a:spcBef>
                <a:spcPts val="0"/>
              </a:spcBef>
              <a:spcAft>
                <a:spcPts val="0"/>
              </a:spcAft>
              <a:buNone/>
            </a:pPr>
            <a:r>
              <a:rPr lang="de-DE" sz="1100" dirty="0">
                <a:solidFill>
                  <a:srgbClr val="67788A"/>
                </a:solidFill>
                <a:highlight>
                  <a:srgbClr val="FFFFFF"/>
                </a:highlight>
              </a:rPr>
              <a:t>Jedoch liegt die Marge eher in Export und International Bereich. (rechte Abbildung)</a:t>
            </a:r>
            <a:endParaRPr sz="1100" dirty="0">
              <a:solidFill>
                <a:srgbClr val="67788A"/>
              </a:solidFill>
              <a:highlight>
                <a:srgbClr val="FFFFFF"/>
              </a:highlight>
            </a:endParaRPr>
          </a:p>
        </p:txBody>
      </p:sp>
    </p:spTree>
    <p:extLst>
      <p:ext uri="{BB962C8B-B14F-4D97-AF65-F5344CB8AC3E}">
        <p14:creationId xmlns:p14="http://schemas.microsoft.com/office/powerpoint/2010/main" val="35081399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de-DE" dirty="0">
              <a:highlight>
                <a:srgbClr val="FFFFFF"/>
              </a:highlight>
            </a:endParaRPr>
          </a:p>
        </p:txBody>
      </p:sp>
    </p:spTree>
    <p:extLst>
      <p:ext uri="{BB962C8B-B14F-4D97-AF65-F5344CB8AC3E}">
        <p14:creationId xmlns:p14="http://schemas.microsoft.com/office/powerpoint/2010/main" val="17417142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b9a23ad0d3_1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b9a23ad0d3_1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sz="1100" dirty="0">
                <a:effectLst/>
                <a:highlight>
                  <a:srgbClr val="FFFFFF"/>
                </a:highlight>
              </a:rPr>
              <a:t>Wir betrachten Umsatz, Kosten und Marge für </a:t>
            </a:r>
            <a:r>
              <a:rPr lang="de-DE" sz="1100" b="1" dirty="0">
                <a:effectLst/>
                <a:highlight>
                  <a:srgbClr val="FFFFFF"/>
                </a:highlight>
              </a:rPr>
              <a:t>ganz Europa</a:t>
            </a:r>
            <a:r>
              <a:rPr lang="de-DE" sz="1100" dirty="0">
                <a:effectLst/>
                <a:highlight>
                  <a:srgbClr val="FFFFFF"/>
                </a:highlight>
              </a:rPr>
              <a:t>.</a:t>
            </a:r>
          </a:p>
          <a:p>
            <a:pPr marL="0" lvl="0" indent="0" algn="l" rtl="0">
              <a:spcBef>
                <a:spcPts val="0"/>
              </a:spcBef>
              <a:spcAft>
                <a:spcPts val="0"/>
              </a:spcAft>
              <a:buNone/>
            </a:pPr>
            <a:r>
              <a:rPr lang="de-DE" sz="1100" dirty="0">
                <a:effectLst/>
                <a:highlight>
                  <a:srgbClr val="FFFFFF"/>
                </a:highlight>
              </a:rPr>
              <a:t>Um bessere Resultate zu liefern fokussieren uns ab nächster Folie nur auf Nationaler Ebene: </a:t>
            </a:r>
            <a:r>
              <a:rPr lang="de-DE" sz="1100" b="1" dirty="0">
                <a:effectLst/>
                <a:highlight>
                  <a:srgbClr val="FFFFFF"/>
                </a:highlight>
              </a:rPr>
              <a:t>Deutschland</a:t>
            </a:r>
            <a:r>
              <a:rPr lang="de-DE" sz="1100" dirty="0">
                <a:effectLst/>
                <a:highlight>
                  <a:srgbClr val="FFFFFF"/>
                </a:highlight>
              </a:rPr>
              <a:t>.</a:t>
            </a:r>
          </a:p>
          <a:p>
            <a:pPr marL="0" lvl="0" indent="0" algn="l" rtl="0">
              <a:spcBef>
                <a:spcPts val="0"/>
              </a:spcBef>
              <a:spcAft>
                <a:spcPts val="0"/>
              </a:spcAft>
              <a:buNone/>
            </a:pPr>
            <a:endParaRPr lang="de-DE" sz="1100" dirty="0">
              <a:effectLst/>
              <a:highlight>
                <a:srgbClr val="FFFFFF"/>
              </a:highlight>
            </a:endParaRPr>
          </a:p>
          <a:p>
            <a:pPr marL="0" lvl="0" indent="0" algn="l" rtl="0">
              <a:spcBef>
                <a:spcPts val="0"/>
              </a:spcBef>
              <a:spcAft>
                <a:spcPts val="0"/>
              </a:spcAft>
              <a:buNone/>
            </a:pPr>
            <a:endParaRPr lang="de-DE" sz="1100" dirty="0">
              <a:effectLst/>
              <a:highlight>
                <a:srgbClr val="FFFFFF"/>
              </a:highlight>
            </a:endParaRPr>
          </a:p>
          <a:p>
            <a:pPr marL="0" lvl="0" indent="0" algn="l" rtl="0">
              <a:spcBef>
                <a:spcPts val="0"/>
              </a:spcBef>
              <a:spcAft>
                <a:spcPts val="0"/>
              </a:spcAft>
              <a:buNone/>
            </a:pPr>
            <a:endParaRPr lang="de-DE" sz="1100" dirty="0">
              <a:effectLst/>
              <a:highlight>
                <a:srgbClr val="FFFFFF"/>
              </a:highlight>
            </a:endParaRPr>
          </a:p>
          <a:p>
            <a:pPr marL="0" lvl="0" indent="0" algn="l" rtl="0">
              <a:spcBef>
                <a:spcPts val="0"/>
              </a:spcBef>
              <a:spcAft>
                <a:spcPts val="0"/>
              </a:spcAft>
              <a:buNone/>
            </a:pPr>
            <a:r>
              <a:rPr lang="de-DE" sz="1100" b="1" dirty="0">
                <a:solidFill>
                  <a:schemeClr val="bg2"/>
                </a:solidFill>
                <a:effectLst/>
                <a:highlight>
                  <a:srgbClr val="FFFFFF"/>
                </a:highlight>
              </a:rPr>
              <a:t>Rechnung:</a:t>
            </a:r>
          </a:p>
          <a:p>
            <a:pPr marL="0" lvl="0" indent="0" algn="l" rtl="0">
              <a:spcBef>
                <a:spcPts val="0"/>
              </a:spcBef>
              <a:spcAft>
                <a:spcPts val="0"/>
              </a:spcAft>
              <a:buNone/>
            </a:pPr>
            <a:r>
              <a:rPr lang="de-DE" sz="1100" dirty="0">
                <a:solidFill>
                  <a:schemeClr val="bg2"/>
                </a:solidFill>
                <a:effectLst/>
                <a:highlight>
                  <a:srgbClr val="FFFFFF"/>
                </a:highlight>
              </a:rPr>
              <a:t>319.903 Gesamtumsatz in </a:t>
            </a:r>
            <a:r>
              <a:rPr lang="de-DE" sz="1800" b="0" i="0" u="none" strike="noStrike" cap="none" dirty="0">
                <a:solidFill>
                  <a:schemeClr val="bg2"/>
                </a:solidFill>
                <a:effectLst/>
                <a:highlight>
                  <a:srgbClr val="FFFFFF"/>
                </a:highlight>
                <a:latin typeface="Arial"/>
                <a:ea typeface="Arial"/>
                <a:cs typeface="Arial"/>
                <a:sym typeface="Arial"/>
              </a:rPr>
              <a:t>2018-01</a:t>
            </a:r>
          </a:p>
          <a:p>
            <a:pPr marL="0" lvl="0" indent="0" algn="l" rtl="0">
              <a:spcBef>
                <a:spcPts val="0"/>
              </a:spcBef>
              <a:spcAft>
                <a:spcPts val="0"/>
              </a:spcAft>
              <a:buNone/>
            </a:pPr>
            <a:r>
              <a:rPr lang="de-DE" sz="1100" dirty="0">
                <a:solidFill>
                  <a:schemeClr val="bg2"/>
                </a:solidFill>
                <a:effectLst/>
              </a:rPr>
              <a:t>3.954.006 </a:t>
            </a:r>
            <a:r>
              <a:rPr lang="de-DE" sz="1800" dirty="0">
                <a:solidFill>
                  <a:schemeClr val="bg2"/>
                </a:solidFill>
                <a:effectLst/>
                <a:highlight>
                  <a:srgbClr val="FFFFFF"/>
                </a:highlight>
              </a:rPr>
              <a:t>Gesamtumsatz in </a:t>
            </a:r>
            <a:r>
              <a:rPr lang="de-DE" sz="3200" b="0" i="0" u="none" strike="noStrike" cap="none" dirty="0">
                <a:solidFill>
                  <a:schemeClr val="bg2"/>
                </a:solidFill>
                <a:effectLst/>
                <a:highlight>
                  <a:srgbClr val="FFFFFF"/>
                </a:highlight>
                <a:latin typeface="Arial"/>
                <a:ea typeface="Arial"/>
                <a:cs typeface="Arial"/>
                <a:sym typeface="Arial"/>
              </a:rPr>
              <a:t>2020-12</a:t>
            </a:r>
          </a:p>
          <a:p>
            <a:pPr marL="0" lvl="0" indent="0" algn="l" rtl="0">
              <a:spcBef>
                <a:spcPts val="0"/>
              </a:spcBef>
              <a:spcAft>
                <a:spcPts val="0"/>
              </a:spcAft>
              <a:buNone/>
            </a:pPr>
            <a:r>
              <a:rPr lang="de-DE" sz="3200" b="0" i="0" u="none" strike="noStrike" cap="none" dirty="0">
                <a:solidFill>
                  <a:schemeClr val="bg2"/>
                </a:solidFill>
                <a:effectLst/>
                <a:highlight>
                  <a:srgbClr val="FFFFFF"/>
                </a:highlight>
                <a:latin typeface="Arial"/>
                <a:cs typeface="Arial"/>
                <a:sym typeface="Arial"/>
              </a:rPr>
              <a:t>Prozent = (</a:t>
            </a:r>
            <a:r>
              <a:rPr lang="de-DE" sz="3200" dirty="0">
                <a:solidFill>
                  <a:schemeClr val="bg2"/>
                </a:solidFill>
                <a:effectLst/>
                <a:highlight>
                  <a:srgbClr val="FFFFFF"/>
                </a:highlight>
              </a:rPr>
              <a:t>3.954.006 / 319.903) = </a:t>
            </a:r>
            <a:r>
              <a:rPr lang="de-DE" sz="3200" b="0" i="0" u="none" strike="noStrike" cap="none" dirty="0">
                <a:solidFill>
                  <a:schemeClr val="bg2"/>
                </a:solidFill>
                <a:effectLst/>
                <a:highlight>
                  <a:srgbClr val="FFFFFF"/>
                </a:highlight>
                <a:latin typeface="Arial"/>
                <a:cs typeface="Arial"/>
                <a:sym typeface="Arial"/>
              </a:rPr>
              <a:t>12,36%</a:t>
            </a:r>
            <a:br>
              <a:rPr lang="de-DE" sz="1800" dirty="0"/>
            </a:br>
            <a:br>
              <a:rPr lang="de-DE" sz="1800" dirty="0">
                <a:highlight>
                  <a:srgbClr val="FFFFFF"/>
                </a:highlight>
              </a:rPr>
            </a:br>
            <a:endParaRPr sz="1800" dirty="0">
              <a:solidFill>
                <a:srgbClr val="455F7C"/>
              </a:solidFill>
              <a:highlight>
                <a:srgbClr val="FFFFFF"/>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26575129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32431475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b9d7749dc5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b9d7749dc5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Font typeface="+mj-lt"/>
              <a:buAutoNum type="arabicPeriod"/>
            </a:pPr>
            <a:r>
              <a:rPr lang="de-DE" sz="800" b="1" dirty="0"/>
              <a:t>Team</a:t>
            </a:r>
          </a:p>
          <a:p>
            <a:pPr>
              <a:buFont typeface="+mj-lt"/>
              <a:buAutoNum type="arabicPeriod"/>
            </a:pPr>
            <a:r>
              <a:rPr lang="de-DE" sz="800" b="1" dirty="0"/>
              <a:t>Visuelle Exploration und Datenbereinigung</a:t>
            </a:r>
          </a:p>
          <a:p>
            <a:pPr>
              <a:buFont typeface="+mj-lt"/>
              <a:buAutoNum type="arabicPeriod"/>
            </a:pPr>
            <a:r>
              <a:rPr lang="de-DE" sz="800" b="1" dirty="0"/>
              <a:t>Kennzahlen und Reporting</a:t>
            </a:r>
          </a:p>
          <a:p>
            <a:pPr lvl="1">
              <a:buFont typeface="+mj-lt"/>
              <a:buAutoNum type="arabicPeriod"/>
            </a:pPr>
            <a:r>
              <a:rPr lang="de-DE" sz="800" dirty="0"/>
              <a:t>Fulfillment-</a:t>
            </a:r>
            <a:r>
              <a:rPr lang="de-DE" sz="800" dirty="0" err="1"/>
              <a:t>Strategy</a:t>
            </a:r>
            <a:r>
              <a:rPr lang="de-DE" sz="800" dirty="0"/>
              <a:t> und Business Model</a:t>
            </a:r>
          </a:p>
          <a:p>
            <a:pPr lvl="1">
              <a:buFont typeface="+mj-lt"/>
              <a:buAutoNum type="arabicPeriod"/>
            </a:pPr>
            <a:r>
              <a:rPr lang="de-DE" sz="800" dirty="0"/>
              <a:t>Marge, Kosten und Umsatz</a:t>
            </a:r>
            <a:endParaRPr lang="de-DE" sz="800" b="1" dirty="0"/>
          </a:p>
          <a:p>
            <a:pPr>
              <a:buFont typeface="+mj-lt"/>
              <a:buAutoNum type="arabicPeriod"/>
            </a:pPr>
            <a:r>
              <a:rPr lang="de-DE" sz="800" b="1" dirty="0"/>
              <a:t>Deskriptive Statistik</a:t>
            </a:r>
          </a:p>
          <a:p>
            <a:pPr lvl="1">
              <a:buFont typeface="+mj-lt"/>
              <a:buAutoNum type="arabicPeriod"/>
            </a:pPr>
            <a:r>
              <a:rPr lang="de-DE" sz="800" dirty="0"/>
              <a:t>Zeitreihenanalyse Vorgehen</a:t>
            </a:r>
          </a:p>
          <a:p>
            <a:pPr lvl="1">
              <a:buFont typeface="+mj-lt"/>
              <a:buAutoNum type="arabicPeriod"/>
            </a:pPr>
            <a:r>
              <a:rPr lang="de-DE" sz="800" dirty="0"/>
              <a:t>Identifizierte Muster - </a:t>
            </a:r>
            <a:r>
              <a:rPr lang="de-DE" sz="800" dirty="0" err="1"/>
              <a:t>Saisonalitäten</a:t>
            </a:r>
            <a:r>
              <a:rPr lang="de-DE" sz="800" dirty="0"/>
              <a:t> und Trends</a:t>
            </a:r>
          </a:p>
          <a:p>
            <a:pPr>
              <a:buFont typeface="+mj-lt"/>
              <a:buAutoNum type="arabicPeriod"/>
            </a:pPr>
            <a:r>
              <a:rPr lang="de-DE" sz="800" b="1" dirty="0"/>
              <a:t>Korrelation und Regression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619235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15411989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sz="1200" dirty="0">
                <a:solidFill>
                  <a:srgbClr val="67788A"/>
                </a:solidFill>
              </a:rPr>
              <a:t>Visualisierung der Vorhersage ("</a:t>
            </a:r>
            <a:r>
              <a:rPr lang="de-DE" sz="1200" dirty="0" err="1">
                <a:solidFill>
                  <a:srgbClr val="67788A"/>
                </a:solidFill>
              </a:rPr>
              <a:t>forecast</a:t>
            </a:r>
            <a:r>
              <a:rPr lang="de-DE" sz="1200" dirty="0">
                <a:solidFill>
                  <a:srgbClr val="67788A"/>
                </a:solidFill>
              </a:rPr>
              <a:t>") und der ursprünglichen Nachfragen ("original") in einem Liniendiagramm über die Perioden. Es wurde ein Liniendiagramm gewählt, da es den fließenden Verlauf zwischen den Perioden anzeigen lässt und dadurch wie eng die beiden Linien der Vorhersage und der </a:t>
            </a:r>
            <a:r>
              <a:rPr lang="de-DE" sz="1200" dirty="0" err="1">
                <a:solidFill>
                  <a:srgbClr val="67788A"/>
                </a:solidFill>
              </a:rPr>
              <a:t>Origanlwerte</a:t>
            </a:r>
            <a:r>
              <a:rPr lang="de-DE" sz="1200" dirty="0">
                <a:solidFill>
                  <a:srgbClr val="67788A"/>
                </a:solidFill>
              </a:rPr>
              <a:t> über die Zeit auseinander liegen, lässt sich die Güte des Modells beobachten</a:t>
            </a:r>
            <a:endParaRPr sz="1200" dirty="0">
              <a:solidFill>
                <a:srgbClr val="67788A"/>
              </a:solidFill>
              <a:highlight>
                <a:srgbClr val="FFFFFF"/>
              </a:highlight>
            </a:endParaRPr>
          </a:p>
        </p:txBody>
      </p:sp>
    </p:spTree>
    <p:extLst>
      <p:ext uri="{BB962C8B-B14F-4D97-AF65-F5344CB8AC3E}">
        <p14:creationId xmlns:p14="http://schemas.microsoft.com/office/powerpoint/2010/main" val="2102953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b9d7749dc5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b9d7749dc5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DE" sz="1100" b="0" i="0" u="none" strike="noStrike" cap="none" dirty="0" err="1">
                <a:solidFill>
                  <a:srgbClr val="000000"/>
                </a:solidFill>
                <a:effectLst/>
                <a:latin typeface="Arial"/>
                <a:ea typeface="Arial"/>
                <a:cs typeface="Arial"/>
                <a:sym typeface="Arial"/>
              </a:rPr>
              <a:t>Farbcode</a:t>
            </a:r>
            <a:r>
              <a:rPr lang="de-DE" sz="1100" b="0" i="0" u="none" strike="noStrike" cap="none" dirty="0">
                <a:solidFill>
                  <a:srgbClr val="000000"/>
                </a:solidFill>
                <a:effectLst/>
                <a:latin typeface="Arial"/>
                <a:ea typeface="Arial"/>
                <a:cs typeface="Arial"/>
                <a:sym typeface="Arial"/>
              </a:rPr>
              <a:t> HEX #3b5998</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de-DE"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DE" sz="1100" b="0" i="0" u="none" strike="noStrike" cap="none" dirty="0">
                <a:solidFill>
                  <a:srgbClr val="000000"/>
                </a:solidFill>
                <a:effectLst/>
                <a:latin typeface="Arial"/>
                <a:ea typeface="Arial"/>
                <a:cs typeface="Arial"/>
                <a:sym typeface="Arial"/>
              </a:rPr>
              <a:t>Inhalt:</a:t>
            </a:r>
          </a:p>
          <a:p>
            <a:pPr>
              <a:buFont typeface="+mj-lt"/>
              <a:buAutoNum type="arabicPeriod"/>
            </a:pPr>
            <a:r>
              <a:rPr lang="de-DE" b="1" dirty="0"/>
              <a:t>Team</a:t>
            </a:r>
          </a:p>
          <a:p>
            <a:pPr>
              <a:buFont typeface="+mj-lt"/>
              <a:buAutoNum type="arabicPeriod"/>
            </a:pPr>
            <a:r>
              <a:rPr lang="de-DE" b="1" dirty="0"/>
              <a:t>Visuelle Exploration und Datenbereinigung</a:t>
            </a:r>
          </a:p>
          <a:p>
            <a:pPr>
              <a:buFont typeface="+mj-lt"/>
              <a:buAutoNum type="arabicPeriod"/>
            </a:pPr>
            <a:r>
              <a:rPr lang="de-DE" b="1" dirty="0"/>
              <a:t>Kennzahlen und Reporting</a:t>
            </a:r>
          </a:p>
          <a:p>
            <a:pPr lvl="1">
              <a:buFont typeface="+mj-lt"/>
              <a:buAutoNum type="arabicPeriod"/>
            </a:pPr>
            <a:r>
              <a:rPr lang="de-DE" dirty="0"/>
              <a:t>Fulfillment-</a:t>
            </a:r>
            <a:r>
              <a:rPr lang="de-DE" dirty="0" err="1"/>
              <a:t>Strategy</a:t>
            </a:r>
            <a:r>
              <a:rPr lang="de-DE" dirty="0"/>
              <a:t> und Business Model</a:t>
            </a:r>
          </a:p>
          <a:p>
            <a:pPr lvl="1">
              <a:buFont typeface="+mj-lt"/>
              <a:buAutoNum type="arabicPeriod"/>
            </a:pPr>
            <a:r>
              <a:rPr lang="de-DE" dirty="0"/>
              <a:t>Marge, Kosten und Umsatz</a:t>
            </a:r>
            <a:endParaRPr lang="de-DE" b="1" dirty="0"/>
          </a:p>
          <a:p>
            <a:pPr>
              <a:buFont typeface="+mj-lt"/>
              <a:buAutoNum type="arabicPeriod"/>
            </a:pPr>
            <a:r>
              <a:rPr lang="de-DE" b="1" dirty="0"/>
              <a:t>Deskriptive Statistik</a:t>
            </a:r>
          </a:p>
          <a:p>
            <a:pPr lvl="1">
              <a:buFont typeface="+mj-lt"/>
              <a:buAutoNum type="arabicPeriod"/>
            </a:pPr>
            <a:r>
              <a:rPr lang="de-DE" dirty="0"/>
              <a:t>Zeitreihenanalyse Vorgehen</a:t>
            </a:r>
          </a:p>
          <a:p>
            <a:pPr lvl="1">
              <a:buFont typeface="+mj-lt"/>
              <a:buAutoNum type="arabicPeriod"/>
            </a:pPr>
            <a:r>
              <a:rPr lang="de-DE" dirty="0"/>
              <a:t>Identifizierte Muster - </a:t>
            </a:r>
            <a:r>
              <a:rPr lang="de-DE" dirty="0" err="1"/>
              <a:t>Saisonalitäten</a:t>
            </a:r>
            <a:r>
              <a:rPr lang="de-DE" dirty="0"/>
              <a:t> und Trends</a:t>
            </a:r>
          </a:p>
          <a:p>
            <a:pPr>
              <a:buFont typeface="+mj-lt"/>
              <a:buAutoNum type="arabicPeriod"/>
            </a:pPr>
            <a:r>
              <a:rPr lang="de-DE" b="1" dirty="0"/>
              <a:t>Korrelation und Regression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762352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38066842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sz="1200" dirty="0">
                <a:solidFill>
                  <a:srgbClr val="67788A"/>
                </a:solidFill>
              </a:rPr>
              <a:t>• Statistische Agenturen der verschiedenen Länder (z.B. Statistisches Bundesamt2 für Deutschland - https://</a:t>
            </a:r>
            <a:r>
              <a:rPr lang="de-DE" sz="1200" dirty="0" err="1">
                <a:solidFill>
                  <a:srgbClr val="67788A"/>
                </a:solidFill>
              </a:rPr>
              <a:t>www.destatis.de</a:t>
            </a:r>
            <a:r>
              <a:rPr lang="de-DE" sz="1200" dirty="0">
                <a:solidFill>
                  <a:srgbClr val="67788A"/>
                </a:solidFill>
              </a:rPr>
              <a:t>/DE/Home/_</a:t>
            </a:r>
            <a:r>
              <a:rPr lang="de-DE" sz="1200" dirty="0" err="1">
                <a:solidFill>
                  <a:srgbClr val="67788A"/>
                </a:solidFill>
              </a:rPr>
              <a:t>inhalt.html</a:t>
            </a:r>
            <a:r>
              <a:rPr lang="de-DE" sz="1200" dirty="0">
                <a:solidFill>
                  <a:srgbClr val="67788A"/>
                </a:solidFill>
              </a:rPr>
              <a:t>)</a:t>
            </a:r>
          </a:p>
          <a:p>
            <a:pPr marL="0" lvl="0" indent="0" algn="l" rtl="0">
              <a:spcBef>
                <a:spcPts val="0"/>
              </a:spcBef>
              <a:spcAft>
                <a:spcPts val="0"/>
              </a:spcAft>
              <a:buNone/>
            </a:pPr>
            <a:r>
              <a:rPr lang="de-DE" sz="1200" dirty="0">
                <a:solidFill>
                  <a:srgbClr val="67788A"/>
                </a:solidFill>
              </a:rPr>
              <a:t>• </a:t>
            </a:r>
            <a:r>
              <a:rPr lang="de-DE" sz="1200" dirty="0" err="1">
                <a:solidFill>
                  <a:srgbClr val="67788A"/>
                </a:solidFill>
              </a:rPr>
              <a:t>Eurostat</a:t>
            </a:r>
            <a:r>
              <a:rPr lang="de-DE" sz="1200" dirty="0">
                <a:solidFill>
                  <a:srgbClr val="67788A"/>
                </a:solidFill>
              </a:rPr>
              <a:t> (https://</a:t>
            </a:r>
            <a:r>
              <a:rPr lang="de-DE" sz="1200" dirty="0" err="1">
                <a:solidFill>
                  <a:srgbClr val="67788A"/>
                </a:solidFill>
              </a:rPr>
              <a:t>ec.europa.eu</a:t>
            </a:r>
            <a:r>
              <a:rPr lang="de-DE" sz="1200" dirty="0">
                <a:solidFill>
                  <a:srgbClr val="67788A"/>
                </a:solidFill>
              </a:rPr>
              <a:t>/</a:t>
            </a:r>
            <a:r>
              <a:rPr lang="de-DE" sz="1200" dirty="0" err="1">
                <a:solidFill>
                  <a:srgbClr val="67788A"/>
                </a:solidFill>
              </a:rPr>
              <a:t>eurostat</a:t>
            </a:r>
            <a:r>
              <a:rPr lang="de-DE" sz="1200" dirty="0">
                <a:solidFill>
                  <a:srgbClr val="67788A"/>
                </a:solidFill>
              </a:rPr>
              <a:t>/de/</a:t>
            </a:r>
            <a:r>
              <a:rPr lang="de-DE" sz="1200" dirty="0" err="1">
                <a:solidFill>
                  <a:srgbClr val="67788A"/>
                </a:solidFill>
              </a:rPr>
              <a:t>home</a:t>
            </a:r>
            <a:r>
              <a:rPr lang="de-DE" sz="1200" dirty="0">
                <a:solidFill>
                  <a:srgbClr val="67788A"/>
                </a:solidFill>
              </a:rPr>
              <a:t>)</a:t>
            </a:r>
          </a:p>
          <a:p>
            <a:pPr marL="0" lvl="0" indent="0" algn="l" rtl="0">
              <a:spcBef>
                <a:spcPts val="0"/>
              </a:spcBef>
              <a:spcAft>
                <a:spcPts val="0"/>
              </a:spcAft>
              <a:buNone/>
            </a:pPr>
            <a:r>
              <a:rPr lang="de-DE" sz="1200" dirty="0">
                <a:solidFill>
                  <a:srgbClr val="67788A"/>
                </a:solidFill>
              </a:rPr>
              <a:t>• </a:t>
            </a:r>
            <a:r>
              <a:rPr lang="de-DE" sz="1200" dirty="0" err="1">
                <a:solidFill>
                  <a:srgbClr val="67788A"/>
                </a:solidFill>
              </a:rPr>
              <a:t>Statista</a:t>
            </a:r>
            <a:r>
              <a:rPr lang="de-DE" sz="1200" dirty="0">
                <a:solidFill>
                  <a:srgbClr val="67788A"/>
                </a:solidFill>
              </a:rPr>
              <a:t> (https://</a:t>
            </a:r>
            <a:r>
              <a:rPr lang="de-DE" sz="1200" dirty="0" err="1">
                <a:solidFill>
                  <a:srgbClr val="67788A"/>
                </a:solidFill>
              </a:rPr>
              <a:t>de.statista.com</a:t>
            </a:r>
            <a:r>
              <a:rPr lang="de-DE" sz="1200" dirty="0">
                <a:solidFill>
                  <a:srgbClr val="67788A"/>
                </a:solidFill>
              </a:rPr>
              <a:t>/)</a:t>
            </a:r>
          </a:p>
          <a:p>
            <a:pPr marL="0" lvl="0" indent="0" algn="l" rtl="0">
              <a:spcBef>
                <a:spcPts val="0"/>
              </a:spcBef>
              <a:spcAft>
                <a:spcPts val="0"/>
              </a:spcAft>
              <a:buNone/>
            </a:pPr>
            <a:r>
              <a:rPr lang="de-DE" sz="1200" dirty="0">
                <a:solidFill>
                  <a:srgbClr val="67788A"/>
                </a:solidFill>
              </a:rPr>
              <a:t>• Relevante wissenschaftliche Literatur</a:t>
            </a:r>
          </a:p>
          <a:p>
            <a:pPr marL="0" lvl="0" indent="0" algn="l" rtl="0">
              <a:spcBef>
                <a:spcPts val="0"/>
              </a:spcBef>
              <a:spcAft>
                <a:spcPts val="0"/>
              </a:spcAft>
              <a:buNone/>
            </a:pPr>
            <a:r>
              <a:rPr lang="de-DE" sz="1200" dirty="0">
                <a:solidFill>
                  <a:srgbClr val="67788A"/>
                </a:solidFill>
              </a:rPr>
              <a:t>• UN </a:t>
            </a:r>
            <a:r>
              <a:rPr lang="de-DE" sz="1200" dirty="0" err="1">
                <a:solidFill>
                  <a:srgbClr val="67788A"/>
                </a:solidFill>
              </a:rPr>
              <a:t>Databank</a:t>
            </a:r>
            <a:r>
              <a:rPr lang="de-DE" sz="1200" dirty="0">
                <a:solidFill>
                  <a:srgbClr val="67788A"/>
                </a:solidFill>
              </a:rPr>
              <a:t> für statistische Daten (http://w3.unece.org/</a:t>
            </a:r>
            <a:r>
              <a:rPr lang="de-DE" sz="1200" dirty="0" err="1">
                <a:solidFill>
                  <a:srgbClr val="67788A"/>
                </a:solidFill>
              </a:rPr>
              <a:t>pxweb</a:t>
            </a:r>
            <a:r>
              <a:rPr lang="de-DE" sz="1200" dirty="0">
                <a:solidFill>
                  <a:srgbClr val="67788A"/>
                </a:solidFill>
              </a:rPr>
              <a:t>/Dialog/)</a:t>
            </a:r>
            <a:endParaRPr sz="1200" dirty="0">
              <a:solidFill>
                <a:srgbClr val="67788A"/>
              </a:solidFill>
              <a:highlight>
                <a:srgbClr val="FFFFFF"/>
              </a:highlight>
            </a:endParaRPr>
          </a:p>
        </p:txBody>
      </p:sp>
    </p:spTree>
    <p:extLst>
      <p:ext uri="{BB962C8B-B14F-4D97-AF65-F5344CB8AC3E}">
        <p14:creationId xmlns:p14="http://schemas.microsoft.com/office/powerpoint/2010/main" val="26261630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33371127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sz="1200" dirty="0">
                <a:solidFill>
                  <a:srgbClr val="67788A"/>
                </a:solidFill>
              </a:rPr>
              <a:t>• Statistische Agenturen der verschiedenen Länder (z.B. Statistisches Bundesamt2 für Deutschland - https://</a:t>
            </a:r>
            <a:r>
              <a:rPr lang="de-DE" sz="1200" dirty="0" err="1">
                <a:solidFill>
                  <a:srgbClr val="67788A"/>
                </a:solidFill>
              </a:rPr>
              <a:t>www.destatis.de</a:t>
            </a:r>
            <a:r>
              <a:rPr lang="de-DE" sz="1200" dirty="0">
                <a:solidFill>
                  <a:srgbClr val="67788A"/>
                </a:solidFill>
              </a:rPr>
              <a:t>/DE/Home/_</a:t>
            </a:r>
            <a:r>
              <a:rPr lang="de-DE" sz="1200" dirty="0" err="1">
                <a:solidFill>
                  <a:srgbClr val="67788A"/>
                </a:solidFill>
              </a:rPr>
              <a:t>inhalt.html</a:t>
            </a:r>
            <a:r>
              <a:rPr lang="de-DE" sz="1200" dirty="0">
                <a:solidFill>
                  <a:srgbClr val="67788A"/>
                </a:solidFill>
              </a:rPr>
              <a:t>)</a:t>
            </a:r>
          </a:p>
          <a:p>
            <a:pPr marL="0" lvl="0" indent="0" algn="l" rtl="0">
              <a:spcBef>
                <a:spcPts val="0"/>
              </a:spcBef>
              <a:spcAft>
                <a:spcPts val="0"/>
              </a:spcAft>
              <a:buNone/>
            </a:pPr>
            <a:r>
              <a:rPr lang="de-DE" sz="1200" dirty="0">
                <a:solidFill>
                  <a:srgbClr val="67788A"/>
                </a:solidFill>
              </a:rPr>
              <a:t>• </a:t>
            </a:r>
            <a:r>
              <a:rPr lang="de-DE" sz="1200" dirty="0" err="1">
                <a:solidFill>
                  <a:srgbClr val="67788A"/>
                </a:solidFill>
              </a:rPr>
              <a:t>Eurostat</a:t>
            </a:r>
            <a:r>
              <a:rPr lang="de-DE" sz="1200" dirty="0">
                <a:solidFill>
                  <a:srgbClr val="67788A"/>
                </a:solidFill>
              </a:rPr>
              <a:t> (https://</a:t>
            </a:r>
            <a:r>
              <a:rPr lang="de-DE" sz="1200" dirty="0" err="1">
                <a:solidFill>
                  <a:srgbClr val="67788A"/>
                </a:solidFill>
              </a:rPr>
              <a:t>ec.europa.eu</a:t>
            </a:r>
            <a:r>
              <a:rPr lang="de-DE" sz="1200" dirty="0">
                <a:solidFill>
                  <a:srgbClr val="67788A"/>
                </a:solidFill>
              </a:rPr>
              <a:t>/</a:t>
            </a:r>
            <a:r>
              <a:rPr lang="de-DE" sz="1200" dirty="0" err="1">
                <a:solidFill>
                  <a:srgbClr val="67788A"/>
                </a:solidFill>
              </a:rPr>
              <a:t>eurostat</a:t>
            </a:r>
            <a:r>
              <a:rPr lang="de-DE" sz="1200" dirty="0">
                <a:solidFill>
                  <a:srgbClr val="67788A"/>
                </a:solidFill>
              </a:rPr>
              <a:t>/de/</a:t>
            </a:r>
            <a:r>
              <a:rPr lang="de-DE" sz="1200" dirty="0" err="1">
                <a:solidFill>
                  <a:srgbClr val="67788A"/>
                </a:solidFill>
              </a:rPr>
              <a:t>home</a:t>
            </a:r>
            <a:r>
              <a:rPr lang="de-DE" sz="1200" dirty="0">
                <a:solidFill>
                  <a:srgbClr val="67788A"/>
                </a:solidFill>
              </a:rPr>
              <a:t>)</a:t>
            </a:r>
          </a:p>
          <a:p>
            <a:pPr marL="0" lvl="0" indent="0" algn="l" rtl="0">
              <a:spcBef>
                <a:spcPts val="0"/>
              </a:spcBef>
              <a:spcAft>
                <a:spcPts val="0"/>
              </a:spcAft>
              <a:buNone/>
            </a:pPr>
            <a:r>
              <a:rPr lang="de-DE" sz="1200" dirty="0">
                <a:solidFill>
                  <a:srgbClr val="67788A"/>
                </a:solidFill>
              </a:rPr>
              <a:t>• </a:t>
            </a:r>
            <a:r>
              <a:rPr lang="de-DE" sz="1200" dirty="0" err="1">
                <a:solidFill>
                  <a:srgbClr val="67788A"/>
                </a:solidFill>
              </a:rPr>
              <a:t>Statista</a:t>
            </a:r>
            <a:r>
              <a:rPr lang="de-DE" sz="1200" dirty="0">
                <a:solidFill>
                  <a:srgbClr val="67788A"/>
                </a:solidFill>
              </a:rPr>
              <a:t> (https://</a:t>
            </a:r>
            <a:r>
              <a:rPr lang="de-DE" sz="1200" dirty="0" err="1">
                <a:solidFill>
                  <a:srgbClr val="67788A"/>
                </a:solidFill>
              </a:rPr>
              <a:t>de.statista.com</a:t>
            </a:r>
            <a:r>
              <a:rPr lang="de-DE" sz="1200" dirty="0">
                <a:solidFill>
                  <a:srgbClr val="67788A"/>
                </a:solidFill>
              </a:rPr>
              <a:t>/)</a:t>
            </a:r>
          </a:p>
          <a:p>
            <a:pPr marL="0" lvl="0" indent="0" algn="l" rtl="0">
              <a:spcBef>
                <a:spcPts val="0"/>
              </a:spcBef>
              <a:spcAft>
                <a:spcPts val="0"/>
              </a:spcAft>
              <a:buNone/>
            </a:pPr>
            <a:r>
              <a:rPr lang="de-DE" sz="1200" dirty="0">
                <a:solidFill>
                  <a:srgbClr val="67788A"/>
                </a:solidFill>
              </a:rPr>
              <a:t>• Relevante wissenschaftliche Literatur</a:t>
            </a:r>
          </a:p>
          <a:p>
            <a:pPr marL="0" lvl="0" indent="0" algn="l" rtl="0">
              <a:spcBef>
                <a:spcPts val="0"/>
              </a:spcBef>
              <a:spcAft>
                <a:spcPts val="0"/>
              </a:spcAft>
              <a:buNone/>
            </a:pPr>
            <a:r>
              <a:rPr lang="de-DE" sz="1200" dirty="0">
                <a:solidFill>
                  <a:srgbClr val="67788A"/>
                </a:solidFill>
              </a:rPr>
              <a:t>• UN </a:t>
            </a:r>
            <a:r>
              <a:rPr lang="de-DE" sz="1200" dirty="0" err="1">
                <a:solidFill>
                  <a:srgbClr val="67788A"/>
                </a:solidFill>
              </a:rPr>
              <a:t>Databank</a:t>
            </a:r>
            <a:r>
              <a:rPr lang="de-DE" sz="1200" dirty="0">
                <a:solidFill>
                  <a:srgbClr val="67788A"/>
                </a:solidFill>
              </a:rPr>
              <a:t> für statistische Daten (http://w3.unece.org/</a:t>
            </a:r>
            <a:r>
              <a:rPr lang="de-DE" sz="1200" dirty="0" err="1">
                <a:solidFill>
                  <a:srgbClr val="67788A"/>
                </a:solidFill>
              </a:rPr>
              <a:t>pxweb</a:t>
            </a:r>
            <a:r>
              <a:rPr lang="de-DE" sz="1200" dirty="0">
                <a:solidFill>
                  <a:srgbClr val="67788A"/>
                </a:solidFill>
              </a:rPr>
              <a:t>/Dialog/)</a:t>
            </a:r>
            <a:endParaRPr sz="1200" dirty="0">
              <a:solidFill>
                <a:srgbClr val="67788A"/>
              </a:solidFill>
              <a:highlight>
                <a:srgbClr val="FFFFFF"/>
              </a:highlight>
            </a:endParaRPr>
          </a:p>
        </p:txBody>
      </p:sp>
    </p:spTree>
    <p:extLst>
      <p:ext uri="{BB962C8B-B14F-4D97-AF65-F5344CB8AC3E}">
        <p14:creationId xmlns:p14="http://schemas.microsoft.com/office/powerpoint/2010/main" val="31808556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b9d7749dc5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b9d7749dc5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Font typeface="+mj-lt"/>
              <a:buAutoNum type="arabicPeriod"/>
            </a:pPr>
            <a:r>
              <a:rPr lang="de-DE" sz="800" b="1" dirty="0"/>
              <a:t>Team</a:t>
            </a:r>
          </a:p>
          <a:p>
            <a:pPr>
              <a:buFont typeface="+mj-lt"/>
              <a:buAutoNum type="arabicPeriod"/>
            </a:pPr>
            <a:r>
              <a:rPr lang="de-DE" sz="800" b="1" dirty="0"/>
              <a:t>Visuelle Exploration und Datenbereinigung</a:t>
            </a:r>
          </a:p>
          <a:p>
            <a:pPr>
              <a:buFont typeface="+mj-lt"/>
              <a:buAutoNum type="arabicPeriod"/>
            </a:pPr>
            <a:r>
              <a:rPr lang="de-DE" sz="800" b="1" dirty="0"/>
              <a:t>Kennzahlen und Reporting</a:t>
            </a:r>
          </a:p>
          <a:p>
            <a:pPr lvl="1">
              <a:buFont typeface="+mj-lt"/>
              <a:buAutoNum type="arabicPeriod"/>
            </a:pPr>
            <a:r>
              <a:rPr lang="de-DE" sz="800" dirty="0"/>
              <a:t>Fulfillment-</a:t>
            </a:r>
            <a:r>
              <a:rPr lang="de-DE" sz="800" dirty="0" err="1"/>
              <a:t>Strategy</a:t>
            </a:r>
            <a:r>
              <a:rPr lang="de-DE" sz="800" dirty="0"/>
              <a:t> und Business Model</a:t>
            </a:r>
          </a:p>
          <a:p>
            <a:pPr lvl="1">
              <a:buFont typeface="+mj-lt"/>
              <a:buAutoNum type="arabicPeriod"/>
            </a:pPr>
            <a:r>
              <a:rPr lang="de-DE" sz="800" dirty="0"/>
              <a:t>Marge, Kosten und Umsatz</a:t>
            </a:r>
            <a:endParaRPr lang="de-DE" sz="800" b="1" dirty="0"/>
          </a:p>
          <a:p>
            <a:pPr>
              <a:buFont typeface="+mj-lt"/>
              <a:buAutoNum type="arabicPeriod"/>
            </a:pPr>
            <a:r>
              <a:rPr lang="de-DE" sz="800" b="1" dirty="0"/>
              <a:t>Deskriptive Statistik</a:t>
            </a:r>
          </a:p>
          <a:p>
            <a:pPr lvl="1">
              <a:buFont typeface="+mj-lt"/>
              <a:buAutoNum type="arabicPeriod"/>
            </a:pPr>
            <a:r>
              <a:rPr lang="de-DE" sz="800" dirty="0"/>
              <a:t>Zeitreihenanalyse Vorgehen</a:t>
            </a:r>
          </a:p>
          <a:p>
            <a:pPr lvl="1">
              <a:buFont typeface="+mj-lt"/>
              <a:buAutoNum type="arabicPeriod"/>
            </a:pPr>
            <a:r>
              <a:rPr lang="de-DE" sz="800" dirty="0"/>
              <a:t>Identifizierte Muster - </a:t>
            </a:r>
            <a:r>
              <a:rPr lang="de-DE" sz="800" dirty="0" err="1"/>
              <a:t>Saisonalitäten</a:t>
            </a:r>
            <a:r>
              <a:rPr lang="de-DE" sz="800" dirty="0"/>
              <a:t> und Trends</a:t>
            </a:r>
          </a:p>
          <a:p>
            <a:pPr>
              <a:buFont typeface="+mj-lt"/>
              <a:buAutoNum type="arabicPeriod"/>
            </a:pPr>
            <a:r>
              <a:rPr lang="de-DE" sz="800" b="1" dirty="0"/>
              <a:t>Korrelation und Regression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2158450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36462928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27635545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30889893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33400820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363807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645897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31796239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6308469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b9a23ad0d3_1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b9a23ad0d3_1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b9a23ad0d3_1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b9a23ad0d3_1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02672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extLst>
      <p:ext uri="{BB962C8B-B14F-4D97-AF65-F5344CB8AC3E}">
        <p14:creationId xmlns:p14="http://schemas.microsoft.com/office/powerpoint/2010/main" val="21063306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b9a23ad0d3_1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b9a23ad0d3_1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45927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b9a23ad0d3_1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b9a23ad0d3_1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Visualisierung der Profite aus </a:t>
            </a:r>
            <a:r>
              <a:rPr lang="de-DE" dirty="0" err="1"/>
              <a:t>custom</a:t>
            </a:r>
            <a:r>
              <a:rPr lang="de-DE" dirty="0"/>
              <a:t> rate </a:t>
            </a:r>
            <a:r>
              <a:rPr lang="de-DE" dirty="0" err="1"/>
              <a:t>shipments</a:t>
            </a:r>
            <a:r>
              <a:rPr lang="de-DE" dirty="0"/>
              <a:t> und </a:t>
            </a:r>
            <a:r>
              <a:rPr lang="de-DE" dirty="0" err="1"/>
              <a:t>spot</a:t>
            </a:r>
            <a:r>
              <a:rPr lang="de-DE" dirty="0"/>
              <a:t> </a:t>
            </a:r>
            <a:r>
              <a:rPr lang="de-DE" dirty="0" err="1"/>
              <a:t>shipments</a:t>
            </a:r>
            <a:endParaRPr lang="de-DE" dirty="0"/>
          </a:p>
          <a:p>
            <a:pPr marL="0" lvl="0" indent="0" algn="l" rtl="0">
              <a:spcBef>
                <a:spcPts val="0"/>
              </a:spcBef>
              <a:spcAft>
                <a:spcPts val="0"/>
              </a:spcAft>
              <a:buNone/>
            </a:pPr>
            <a:r>
              <a:rPr lang="de-DE" dirty="0"/>
              <a:t>**Unterschied zwischen </a:t>
            </a:r>
            <a:r>
              <a:rPr lang="de-DE" dirty="0" err="1"/>
              <a:t>custom</a:t>
            </a:r>
            <a:r>
              <a:rPr lang="de-DE" dirty="0"/>
              <a:t> rate </a:t>
            </a:r>
            <a:r>
              <a:rPr lang="de-DE" dirty="0" err="1"/>
              <a:t>shipments</a:t>
            </a:r>
            <a:r>
              <a:rPr lang="de-DE" dirty="0"/>
              <a:t> und </a:t>
            </a:r>
            <a:r>
              <a:rPr lang="de-DE" dirty="0" err="1"/>
              <a:t>spot</a:t>
            </a:r>
            <a:r>
              <a:rPr lang="de-DE" dirty="0"/>
              <a:t> </a:t>
            </a:r>
            <a:r>
              <a:rPr lang="de-DE" dirty="0" err="1"/>
              <a:t>shipments</a:t>
            </a:r>
            <a:r>
              <a:rPr lang="de-DE" dirty="0"/>
              <a:t>**</a:t>
            </a:r>
          </a:p>
          <a:p>
            <a:pPr marL="0" lvl="0" indent="0" algn="l" rtl="0">
              <a:spcBef>
                <a:spcPts val="0"/>
              </a:spcBef>
              <a:spcAft>
                <a:spcPts val="0"/>
              </a:spcAft>
              <a:buNone/>
            </a:pPr>
            <a:r>
              <a:rPr lang="de-DE" dirty="0"/>
              <a:t>Bei jeder Custom Rate wird ein Vertrag mit festen Transportpreisen mit dem Kunden geschlossen und die Transportpreise gehalten werden müssen. # Frage: Wer legt den Preis </a:t>
            </a:r>
            <a:r>
              <a:rPr lang="de-DE" dirty="0" err="1"/>
              <a:t>fuer</a:t>
            </a:r>
            <a:r>
              <a:rPr lang="de-DE" dirty="0"/>
              <a:t> Transport fest?</a:t>
            </a:r>
          </a:p>
          <a:p>
            <a:pPr marL="0" lvl="0" indent="0" algn="l" rtl="0">
              <a:spcBef>
                <a:spcPts val="0"/>
              </a:spcBef>
              <a:spcAft>
                <a:spcPts val="0"/>
              </a:spcAft>
              <a:buNone/>
            </a:pPr>
            <a:r>
              <a:rPr lang="de-DE" dirty="0"/>
              <a:t>Bei dem Gegenstück der Custom Rate </a:t>
            </a:r>
            <a:r>
              <a:rPr lang="de-DE" dirty="0" err="1"/>
              <a:t>shipments</a:t>
            </a:r>
            <a:r>
              <a:rPr lang="de-DE" dirty="0"/>
              <a:t>, der Spot </a:t>
            </a:r>
            <a:r>
              <a:rPr lang="de-DE" dirty="0" err="1"/>
              <a:t>shipments</a:t>
            </a:r>
            <a:r>
              <a:rPr lang="de-DE" dirty="0"/>
              <a:t>, kann der Preis jederzeit angepasst werden. Dies passiert normalerweise auf einer wöchentlichen Basis.</a:t>
            </a:r>
            <a:endParaRPr dirty="0"/>
          </a:p>
        </p:txBody>
      </p:sp>
    </p:spTree>
    <p:extLst>
      <p:ext uri="{BB962C8B-B14F-4D97-AF65-F5344CB8AC3E}">
        <p14:creationId xmlns:p14="http://schemas.microsoft.com/office/powerpoint/2010/main" val="1846065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b9d7749dc5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b9d7749dc5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Font typeface="+mj-lt"/>
              <a:buAutoNum type="arabicPeriod"/>
            </a:pPr>
            <a:r>
              <a:rPr lang="de-DE" sz="800" b="1" dirty="0"/>
              <a:t>Team</a:t>
            </a:r>
          </a:p>
          <a:p>
            <a:pPr>
              <a:buFont typeface="+mj-lt"/>
              <a:buAutoNum type="arabicPeriod"/>
            </a:pPr>
            <a:r>
              <a:rPr lang="de-DE" sz="800" b="1" dirty="0"/>
              <a:t>Visuelle Exploration und Datenbereinigung</a:t>
            </a:r>
          </a:p>
          <a:p>
            <a:pPr>
              <a:buFont typeface="+mj-lt"/>
              <a:buAutoNum type="arabicPeriod"/>
            </a:pPr>
            <a:r>
              <a:rPr lang="de-DE" sz="800" b="1" dirty="0"/>
              <a:t>Kennzahlen und Reporting</a:t>
            </a:r>
          </a:p>
          <a:p>
            <a:pPr lvl="1">
              <a:buFont typeface="+mj-lt"/>
              <a:buAutoNum type="arabicPeriod"/>
            </a:pPr>
            <a:r>
              <a:rPr lang="de-DE" sz="800" dirty="0"/>
              <a:t>Fulfillment-</a:t>
            </a:r>
            <a:r>
              <a:rPr lang="de-DE" sz="800" dirty="0" err="1"/>
              <a:t>Strategy</a:t>
            </a:r>
            <a:r>
              <a:rPr lang="de-DE" sz="800" dirty="0"/>
              <a:t> und Business Model</a:t>
            </a:r>
          </a:p>
          <a:p>
            <a:pPr lvl="1">
              <a:buFont typeface="+mj-lt"/>
              <a:buAutoNum type="arabicPeriod"/>
            </a:pPr>
            <a:r>
              <a:rPr lang="de-DE" sz="800" dirty="0"/>
              <a:t>Marge, Kosten und Umsatz</a:t>
            </a:r>
            <a:endParaRPr lang="de-DE" sz="800" b="1" dirty="0"/>
          </a:p>
          <a:p>
            <a:pPr>
              <a:buFont typeface="+mj-lt"/>
              <a:buAutoNum type="arabicPeriod"/>
            </a:pPr>
            <a:r>
              <a:rPr lang="de-DE" sz="800" b="1" dirty="0"/>
              <a:t>Deskriptive Statistik</a:t>
            </a:r>
          </a:p>
          <a:p>
            <a:pPr lvl="1">
              <a:buFont typeface="+mj-lt"/>
              <a:buAutoNum type="arabicPeriod"/>
            </a:pPr>
            <a:r>
              <a:rPr lang="de-DE" sz="800" dirty="0"/>
              <a:t>Zeitreihenanalyse Vorgehen</a:t>
            </a:r>
          </a:p>
          <a:p>
            <a:pPr lvl="1">
              <a:buFont typeface="+mj-lt"/>
              <a:buAutoNum type="arabicPeriod"/>
            </a:pPr>
            <a:r>
              <a:rPr lang="de-DE" sz="800" dirty="0"/>
              <a:t>Identifizierte Muster - </a:t>
            </a:r>
            <a:r>
              <a:rPr lang="de-DE" sz="800" dirty="0" err="1"/>
              <a:t>Saisonalitäten</a:t>
            </a:r>
            <a:r>
              <a:rPr lang="de-DE" sz="800" dirty="0"/>
              <a:t> und Trends</a:t>
            </a:r>
          </a:p>
          <a:p>
            <a:pPr>
              <a:buFont typeface="+mj-lt"/>
              <a:buAutoNum type="arabicPeriod"/>
            </a:pPr>
            <a:r>
              <a:rPr lang="de-DE" sz="800" b="1" dirty="0"/>
              <a:t>Korrelation und Regression</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b9d7749dc5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b9d7749dc5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Font typeface="+mj-lt"/>
              <a:buAutoNum type="arabicPeriod"/>
            </a:pPr>
            <a:r>
              <a:rPr lang="de-DE" sz="800" b="1" dirty="0"/>
              <a:t>Team</a:t>
            </a:r>
          </a:p>
          <a:p>
            <a:pPr>
              <a:buFont typeface="+mj-lt"/>
              <a:buAutoNum type="arabicPeriod"/>
            </a:pPr>
            <a:r>
              <a:rPr lang="de-DE" sz="800" b="1" dirty="0"/>
              <a:t>Visuelle Exploration und Datenbereinigung</a:t>
            </a:r>
          </a:p>
          <a:p>
            <a:pPr>
              <a:buFont typeface="+mj-lt"/>
              <a:buAutoNum type="arabicPeriod"/>
            </a:pPr>
            <a:r>
              <a:rPr lang="de-DE" sz="800" b="1" dirty="0"/>
              <a:t>Kennzahlen und Reporting</a:t>
            </a:r>
          </a:p>
          <a:p>
            <a:pPr lvl="1">
              <a:buFont typeface="+mj-lt"/>
              <a:buAutoNum type="arabicPeriod"/>
            </a:pPr>
            <a:r>
              <a:rPr lang="de-DE" sz="800" dirty="0"/>
              <a:t>Fulfillment-</a:t>
            </a:r>
            <a:r>
              <a:rPr lang="de-DE" sz="800" dirty="0" err="1"/>
              <a:t>Strategy</a:t>
            </a:r>
            <a:r>
              <a:rPr lang="de-DE" sz="800" dirty="0"/>
              <a:t> und Business Model</a:t>
            </a:r>
          </a:p>
          <a:p>
            <a:pPr lvl="1">
              <a:buFont typeface="+mj-lt"/>
              <a:buAutoNum type="arabicPeriod"/>
            </a:pPr>
            <a:r>
              <a:rPr lang="de-DE" sz="800" dirty="0"/>
              <a:t>Marge, Kosten und Umsatz</a:t>
            </a:r>
            <a:endParaRPr lang="de-DE" sz="800" b="1" dirty="0"/>
          </a:p>
          <a:p>
            <a:pPr>
              <a:buFont typeface="+mj-lt"/>
              <a:buAutoNum type="arabicPeriod"/>
            </a:pPr>
            <a:r>
              <a:rPr lang="de-DE" sz="800" b="1" dirty="0"/>
              <a:t>Deskriptive Statistik</a:t>
            </a:r>
          </a:p>
          <a:p>
            <a:pPr lvl="1">
              <a:buFont typeface="+mj-lt"/>
              <a:buAutoNum type="arabicPeriod"/>
            </a:pPr>
            <a:r>
              <a:rPr lang="de-DE" sz="800" dirty="0"/>
              <a:t>Zeitreihenanalyse Vorgehen</a:t>
            </a:r>
          </a:p>
          <a:p>
            <a:pPr lvl="1">
              <a:buFont typeface="+mj-lt"/>
              <a:buAutoNum type="arabicPeriod"/>
            </a:pPr>
            <a:r>
              <a:rPr lang="de-DE" sz="800" dirty="0"/>
              <a:t>Identifizierte Muster - </a:t>
            </a:r>
            <a:r>
              <a:rPr lang="de-DE" sz="800" dirty="0" err="1"/>
              <a:t>Saisonalitäten</a:t>
            </a:r>
            <a:r>
              <a:rPr lang="de-DE" sz="800" dirty="0"/>
              <a:t> und Trends</a:t>
            </a:r>
          </a:p>
          <a:p>
            <a:pPr>
              <a:buFont typeface="+mj-lt"/>
              <a:buAutoNum type="arabicPeriod"/>
            </a:pPr>
            <a:r>
              <a:rPr lang="de-DE" sz="800" b="1" dirty="0"/>
              <a:t>Korrelation und Regression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569939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b9a23ad0d3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b9a23ad0d3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Wir fokussieren uns 4 bestimmte Probleme in SCA</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67788A"/>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 sz="1200" dirty="0">
                <a:highlight>
                  <a:srgbClr val="FFFFFF"/>
                </a:highlight>
                <a:latin typeface="Oswald"/>
                <a:ea typeface="Oswald"/>
                <a:cs typeface="Oswald"/>
                <a:sym typeface="Oswald"/>
              </a:rPr>
              <a:t>Wir zeigen die umsatzstärksten Länder (&gt;1%) auf.</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 sz="1200" dirty="0">
                <a:highlight>
                  <a:srgbClr val="FFFFFF"/>
                </a:highlight>
                <a:latin typeface="Oswald"/>
                <a:ea typeface="Oswald"/>
                <a:cs typeface="Oswald"/>
                <a:sym typeface="Oswald"/>
              </a:rPr>
              <a:t>Wir unterstellen, dass </a:t>
            </a:r>
            <a:r>
              <a:rPr lang="de" sz="1200" b="1" dirty="0">
                <a:highlight>
                  <a:srgbClr val="FFFFFF"/>
                </a:highlight>
                <a:latin typeface="Oswald"/>
                <a:ea typeface="Oswald"/>
                <a:cs typeface="Oswald"/>
                <a:sym typeface="Oswald"/>
              </a:rPr>
              <a:t>Deutschland</a:t>
            </a:r>
            <a:r>
              <a:rPr lang="de" sz="1200" dirty="0">
                <a:highlight>
                  <a:srgbClr val="FFFFFF"/>
                </a:highlight>
                <a:latin typeface="Oswald"/>
                <a:ea typeface="Oswald"/>
                <a:cs typeface="Oswald"/>
                <a:sym typeface="Oswald"/>
              </a:rPr>
              <a:t> und </a:t>
            </a:r>
            <a:r>
              <a:rPr lang="de" sz="1200" b="1" dirty="0">
                <a:highlight>
                  <a:srgbClr val="FFFFFF"/>
                </a:highlight>
                <a:latin typeface="Oswald"/>
                <a:ea typeface="Oswald"/>
                <a:cs typeface="Oswald"/>
                <a:sym typeface="Oswald"/>
              </a:rPr>
              <a:t>National</a:t>
            </a:r>
            <a:r>
              <a:rPr lang="de" sz="1200" dirty="0">
                <a:highlight>
                  <a:srgbClr val="FFFFFF"/>
                </a:highlight>
                <a:latin typeface="Oswald"/>
                <a:ea typeface="Oswald"/>
                <a:cs typeface="Oswald"/>
                <a:sym typeface="Oswald"/>
              </a:rPr>
              <a:t> Aufträge am meisten Umsatz generiert.</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de" sz="1200" dirty="0">
                <a:highlight>
                  <a:srgbClr val="FFFFFF"/>
                </a:highlight>
                <a:latin typeface="Oswald"/>
                <a:ea typeface="Oswald"/>
                <a:cs typeface="Oswald"/>
                <a:sym typeface="Oswald"/>
              </a:rPr>
              <a:t>Jedoch sieht man in der nächsten F</a:t>
            </a:r>
            <a:r>
              <a:rPr lang="de-DE" sz="1200" dirty="0">
                <a:highlight>
                  <a:srgbClr val="FFFFFF"/>
                </a:highlight>
                <a:latin typeface="Oswald"/>
                <a:ea typeface="Oswald"/>
                <a:cs typeface="Oswald"/>
                <a:sym typeface="Oswald"/>
              </a:rPr>
              <a:t>o</a:t>
            </a:r>
            <a:r>
              <a:rPr lang="de" sz="1200" dirty="0" err="1">
                <a:highlight>
                  <a:srgbClr val="FFFFFF"/>
                </a:highlight>
                <a:latin typeface="Oswald"/>
                <a:ea typeface="Oswald"/>
                <a:cs typeface="Oswald"/>
                <a:sym typeface="Oswald"/>
              </a:rPr>
              <a:t>lie</a:t>
            </a:r>
            <a:r>
              <a:rPr lang="de" sz="1200" dirty="0">
                <a:highlight>
                  <a:srgbClr val="FFFFFF"/>
                </a:highlight>
                <a:latin typeface="Oswald"/>
                <a:ea typeface="Oswald"/>
                <a:cs typeface="Oswald"/>
                <a:sym typeface="Oswald"/>
              </a:rPr>
              <a:t>, dass die Marge eher auf International Aufträge liegt.</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de-DE" sz="1200" dirty="0">
              <a:highlight>
                <a:srgbClr val="FFFFFF"/>
              </a:highlight>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de-DE" sz="1200" dirty="0">
              <a:highlight>
                <a:srgbClr val="FFFFFF"/>
              </a:highlight>
            </a:endParaRPr>
          </a:p>
          <a:p>
            <a:endParaRPr lang="de-DE" sz="1200" dirty="0">
              <a:highlight>
                <a:srgbClr val="FFFFFF"/>
              </a:highlight>
            </a:endParaRPr>
          </a:p>
        </p:txBody>
      </p:sp>
    </p:spTree>
    <p:extLst>
      <p:ext uri="{BB962C8B-B14F-4D97-AF65-F5344CB8AC3E}">
        <p14:creationId xmlns:p14="http://schemas.microsoft.com/office/powerpoint/2010/main" val="19675663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9d7749dc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9d7749dc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de-DE" dirty="0">
                <a:highlight>
                  <a:srgbClr val="FFFFFF"/>
                </a:highlight>
              </a:rPr>
              <a:t>Hier wurden Stornierungen, die über 3 Jahre gehen und kleiner gleich 30 insgesamt sind rausgenommen</a:t>
            </a:r>
          </a:p>
        </p:txBody>
      </p:sp>
    </p:spTree>
    <p:extLst>
      <p:ext uri="{BB962C8B-B14F-4D97-AF65-F5344CB8AC3E}">
        <p14:creationId xmlns:p14="http://schemas.microsoft.com/office/powerpoint/2010/main" val="3286973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de"/>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5.tiff"/></Relationships>
</file>

<file path=ppt/slides/_rels/slide13.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8.tiff"/></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3.sv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28.tif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9.tiff"/><Relationship Id="rId7" Type="http://schemas.openxmlformats.org/officeDocument/2006/relationships/customXml" Target="../ink/ink2.xml"/><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300.png"/><Relationship Id="rId5" Type="http://schemas.openxmlformats.org/officeDocument/2006/relationships/customXml" Target="../ink/ink1.xml"/><Relationship Id="rId10" Type="http://schemas.openxmlformats.org/officeDocument/2006/relationships/image" Target="../media/image32.png"/><Relationship Id="rId4" Type="http://schemas.openxmlformats.org/officeDocument/2006/relationships/image" Target="../media/image30.png"/><Relationship Id="rId9" Type="http://schemas.openxmlformats.org/officeDocument/2006/relationships/customXml" Target="../ink/ink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jpeg"/><Relationship Id="rId5" Type="http://schemas.openxmlformats.org/officeDocument/2006/relationships/image" Target="../media/image6.jp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37.sv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s://de.statista.com/statistik/daten/studie/593243/umfrage/auslastung-der-laderaumkapazitaet-im-europaeischen-transportmarkt/"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3" Type="http://schemas.openxmlformats.org/officeDocument/2006/relationships/image" Target="../media/image46.png"/><Relationship Id="rId18" Type="http://schemas.openxmlformats.org/officeDocument/2006/relationships/image" Target="../media/image51.svg"/><Relationship Id="rId26" Type="http://schemas.openxmlformats.org/officeDocument/2006/relationships/image" Target="../media/image57.svg"/><Relationship Id="rId3" Type="http://schemas.openxmlformats.org/officeDocument/2006/relationships/image" Target="../media/image38.png"/><Relationship Id="rId21" Type="http://schemas.openxmlformats.org/officeDocument/2006/relationships/image" Target="../media/image2.png"/><Relationship Id="rId34" Type="http://schemas.openxmlformats.org/officeDocument/2006/relationships/image" Target="../media/image65.svg"/><Relationship Id="rId7" Type="http://schemas.openxmlformats.org/officeDocument/2006/relationships/image" Target="../media/image42.png"/><Relationship Id="rId12" Type="http://schemas.openxmlformats.org/officeDocument/2006/relationships/image" Target="../media/image37.svg"/><Relationship Id="rId17" Type="http://schemas.openxmlformats.org/officeDocument/2006/relationships/image" Target="../media/image50.png"/><Relationship Id="rId25" Type="http://schemas.openxmlformats.org/officeDocument/2006/relationships/image" Target="../media/image56.png"/><Relationship Id="rId33" Type="http://schemas.openxmlformats.org/officeDocument/2006/relationships/image" Target="../media/image64.png"/><Relationship Id="rId2" Type="http://schemas.openxmlformats.org/officeDocument/2006/relationships/notesSlide" Target="../notesSlides/notesSlide34.xml"/><Relationship Id="rId16" Type="http://schemas.openxmlformats.org/officeDocument/2006/relationships/image" Target="../media/image49.svg"/><Relationship Id="rId20" Type="http://schemas.openxmlformats.org/officeDocument/2006/relationships/image" Target="../media/image53.svg"/><Relationship Id="rId29" Type="http://schemas.openxmlformats.org/officeDocument/2006/relationships/image" Target="../media/image60.png"/><Relationship Id="rId1" Type="http://schemas.openxmlformats.org/officeDocument/2006/relationships/slideLayout" Target="../slideLayouts/slideLayout4.xml"/><Relationship Id="rId6" Type="http://schemas.openxmlformats.org/officeDocument/2006/relationships/image" Target="../media/image41.svg"/><Relationship Id="rId11" Type="http://schemas.openxmlformats.org/officeDocument/2006/relationships/image" Target="../media/image36.png"/><Relationship Id="rId24" Type="http://schemas.openxmlformats.org/officeDocument/2006/relationships/image" Target="../media/image55.svg"/><Relationship Id="rId32" Type="http://schemas.openxmlformats.org/officeDocument/2006/relationships/image" Target="../media/image63.svg"/><Relationship Id="rId5" Type="http://schemas.openxmlformats.org/officeDocument/2006/relationships/image" Target="../media/image40.png"/><Relationship Id="rId15" Type="http://schemas.openxmlformats.org/officeDocument/2006/relationships/image" Target="../media/image48.png"/><Relationship Id="rId23" Type="http://schemas.openxmlformats.org/officeDocument/2006/relationships/image" Target="../media/image54.png"/><Relationship Id="rId28" Type="http://schemas.openxmlformats.org/officeDocument/2006/relationships/image" Target="../media/image59.svg"/><Relationship Id="rId36" Type="http://schemas.openxmlformats.org/officeDocument/2006/relationships/image" Target="../media/image67.svg"/><Relationship Id="rId10" Type="http://schemas.openxmlformats.org/officeDocument/2006/relationships/image" Target="../media/image45.svg"/><Relationship Id="rId19" Type="http://schemas.openxmlformats.org/officeDocument/2006/relationships/image" Target="../media/image52.png"/><Relationship Id="rId31" Type="http://schemas.openxmlformats.org/officeDocument/2006/relationships/image" Target="../media/image62.png"/><Relationship Id="rId4" Type="http://schemas.openxmlformats.org/officeDocument/2006/relationships/image" Target="../media/image39.svg"/><Relationship Id="rId9" Type="http://schemas.openxmlformats.org/officeDocument/2006/relationships/image" Target="../media/image44.png"/><Relationship Id="rId14" Type="http://schemas.openxmlformats.org/officeDocument/2006/relationships/image" Target="../media/image47.svg"/><Relationship Id="rId22" Type="http://schemas.openxmlformats.org/officeDocument/2006/relationships/image" Target="../media/image3.svg"/><Relationship Id="rId27" Type="http://schemas.openxmlformats.org/officeDocument/2006/relationships/image" Target="../media/image58.png"/><Relationship Id="rId30" Type="http://schemas.openxmlformats.org/officeDocument/2006/relationships/image" Target="../media/image61.svg"/><Relationship Id="rId35" Type="http://schemas.openxmlformats.org/officeDocument/2006/relationships/image" Target="../media/image66.png"/><Relationship Id="rId8" Type="http://schemas.openxmlformats.org/officeDocument/2006/relationships/image" Target="../media/image43.sv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68.tiff"/><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2" name="Textfeld 1">
            <a:extLst>
              <a:ext uri="{FF2B5EF4-FFF2-40B4-BE49-F238E27FC236}">
                <a16:creationId xmlns:a16="http://schemas.microsoft.com/office/drawing/2014/main" id="{A4EF13E7-FDB8-5048-9A29-F8A930183BD1}"/>
              </a:ext>
            </a:extLst>
          </p:cNvPr>
          <p:cNvSpPr txBox="1"/>
          <p:nvPr/>
        </p:nvSpPr>
        <p:spPr>
          <a:xfrm>
            <a:off x="0" y="0"/>
            <a:ext cx="9144000" cy="5262979"/>
          </a:xfrm>
          <a:prstGeom prst="rect">
            <a:avLst/>
          </a:prstGeom>
          <a:noFill/>
        </p:spPr>
        <p:txBody>
          <a:bodyPr wrap="square" rtlCol="0">
            <a:spAutoFit/>
          </a:bodyPr>
          <a:lstStyle/>
          <a:p>
            <a:r>
              <a:rPr lang="de-DE" b="1" u="sng" dirty="0"/>
              <a:t>TO DO:</a:t>
            </a:r>
          </a:p>
          <a:p>
            <a:endParaRPr lang="de-DE" dirty="0"/>
          </a:p>
          <a:p>
            <a:r>
              <a:rPr lang="de-DE" b="1" u="sng" dirty="0"/>
              <a:t>Generell:</a:t>
            </a:r>
          </a:p>
          <a:p>
            <a:pPr marL="285750" indent="-285750">
              <a:buFontTx/>
              <a:buChar char="-"/>
            </a:pPr>
            <a:r>
              <a:rPr lang="de-DE" dirty="0"/>
              <a:t>Problemstellung besser schreiben </a:t>
            </a:r>
            <a:r>
              <a:rPr lang="de-DE" dirty="0">
                <a:solidFill>
                  <a:srgbClr val="C00000"/>
                </a:solidFill>
              </a:rPr>
              <a:t>#Anny</a:t>
            </a:r>
          </a:p>
          <a:p>
            <a:pPr marL="285750" indent="-285750">
              <a:buFontTx/>
              <a:buChar char="-"/>
            </a:pPr>
            <a:r>
              <a:rPr lang="de-DE" b="1" dirty="0">
                <a:highlight>
                  <a:srgbClr val="FFFF00"/>
                </a:highlight>
              </a:rPr>
              <a:t>Generell Story Line </a:t>
            </a:r>
            <a:r>
              <a:rPr lang="de-DE" dirty="0"/>
              <a:t>besser schreiben: Argumente, Begründung in Kommentarsektion </a:t>
            </a:r>
            <a:r>
              <a:rPr lang="de-DE" dirty="0">
                <a:solidFill>
                  <a:srgbClr val="C00000"/>
                </a:solidFill>
              </a:rPr>
              <a:t>#Alle</a:t>
            </a:r>
          </a:p>
          <a:p>
            <a:pPr marL="285750" indent="-285750">
              <a:buFontTx/>
              <a:buChar char="-"/>
            </a:pPr>
            <a:r>
              <a:rPr lang="de-DE" dirty="0"/>
              <a:t>Korrelation: Herausforderung und Begründung beschreiben </a:t>
            </a:r>
            <a:r>
              <a:rPr lang="de-DE" dirty="0">
                <a:solidFill>
                  <a:srgbClr val="C00000"/>
                </a:solidFill>
              </a:rPr>
              <a:t>#</a:t>
            </a:r>
            <a:r>
              <a:rPr lang="de-DE" dirty="0" err="1">
                <a:solidFill>
                  <a:srgbClr val="C00000"/>
                </a:solidFill>
              </a:rPr>
              <a:t>Toke</a:t>
            </a:r>
            <a:r>
              <a:rPr lang="de-DE" dirty="0">
                <a:solidFill>
                  <a:srgbClr val="C00000"/>
                </a:solidFill>
              </a:rPr>
              <a:t>, Wilke</a:t>
            </a:r>
          </a:p>
          <a:p>
            <a:pPr marL="285750" indent="-285750">
              <a:buFontTx/>
              <a:buChar char="-"/>
            </a:pPr>
            <a:r>
              <a:rPr lang="de-DE" dirty="0"/>
              <a:t>Am Ende: Trends, </a:t>
            </a:r>
            <a:r>
              <a:rPr lang="de-DE" dirty="0" err="1"/>
              <a:t>Saisonalitäten</a:t>
            </a:r>
            <a:r>
              <a:rPr lang="de-DE" dirty="0"/>
              <a:t>, Erkenntnisse und </a:t>
            </a:r>
            <a:r>
              <a:rPr lang="de-DE" dirty="0" err="1"/>
              <a:t>Handslungsvorschläge</a:t>
            </a:r>
            <a:r>
              <a:rPr lang="de-DE" dirty="0"/>
              <a:t> aufzeigen </a:t>
            </a:r>
            <a:r>
              <a:rPr lang="de-DE" dirty="0">
                <a:solidFill>
                  <a:srgbClr val="C00000"/>
                </a:solidFill>
              </a:rPr>
              <a:t>#Dinh</a:t>
            </a:r>
            <a:endParaRPr lang="de-DE" dirty="0"/>
          </a:p>
          <a:p>
            <a:endParaRPr lang="de-DE" dirty="0"/>
          </a:p>
          <a:p>
            <a:r>
              <a:rPr lang="de-DE" b="1" u="sng" dirty="0"/>
              <a:t>In R:</a:t>
            </a:r>
          </a:p>
          <a:p>
            <a:pPr marL="285750" indent="-285750">
              <a:buFontTx/>
              <a:buChar char="-"/>
            </a:pPr>
            <a:r>
              <a:rPr lang="de-DE" b="1" dirty="0">
                <a:highlight>
                  <a:srgbClr val="FFFF00"/>
                </a:highlight>
              </a:rPr>
              <a:t>Korrelation</a:t>
            </a:r>
            <a:r>
              <a:rPr lang="de-DE" dirty="0"/>
              <a:t> berechnen und Modell einfügen </a:t>
            </a:r>
            <a:r>
              <a:rPr lang="de-DE" dirty="0">
                <a:solidFill>
                  <a:srgbClr val="C00000"/>
                </a:solidFill>
              </a:rPr>
              <a:t>#Wilke</a:t>
            </a:r>
          </a:p>
          <a:p>
            <a:pPr marL="285750" indent="-285750">
              <a:buFontTx/>
              <a:buChar char="-"/>
            </a:pPr>
            <a:r>
              <a:rPr lang="de-DE" dirty="0"/>
              <a:t>Alle Grafiken hinterfragen und Codes überprüfen </a:t>
            </a:r>
            <a:r>
              <a:rPr lang="de-DE" dirty="0">
                <a:solidFill>
                  <a:srgbClr val="C00000"/>
                </a:solidFill>
              </a:rPr>
              <a:t># Alle</a:t>
            </a:r>
            <a:endParaRPr lang="de-DE" dirty="0"/>
          </a:p>
          <a:p>
            <a:pPr marL="285750" indent="-285750">
              <a:buFontTx/>
              <a:buChar char="-"/>
            </a:pPr>
            <a:r>
              <a:rPr lang="de-DE" dirty="0"/>
              <a:t>Die Grafiken auf Excel in visuelle Exploration </a:t>
            </a:r>
            <a:r>
              <a:rPr lang="de-DE" dirty="0" err="1"/>
              <a:t>rüberziehen</a:t>
            </a:r>
            <a:r>
              <a:rPr lang="de-DE" dirty="0"/>
              <a:t> </a:t>
            </a:r>
            <a:r>
              <a:rPr lang="de-DE" dirty="0">
                <a:solidFill>
                  <a:srgbClr val="C00000"/>
                </a:solidFill>
              </a:rPr>
              <a:t>#Anny</a:t>
            </a:r>
            <a:endParaRPr lang="de-DE" dirty="0"/>
          </a:p>
          <a:p>
            <a:pPr marL="285750" indent="-285750">
              <a:buFontTx/>
              <a:buChar char="-"/>
            </a:pPr>
            <a:r>
              <a:rPr lang="de-DE" dirty="0"/>
              <a:t>Grafiken andere Designs z.B. </a:t>
            </a:r>
            <a:r>
              <a:rPr lang="de-DE" dirty="0" err="1"/>
              <a:t>Heatmap</a:t>
            </a:r>
            <a:r>
              <a:rPr lang="de-DE" dirty="0"/>
              <a:t>/Kreisdiagramme ausprobieren </a:t>
            </a:r>
            <a:r>
              <a:rPr lang="de-DE" dirty="0">
                <a:solidFill>
                  <a:srgbClr val="C00000"/>
                </a:solidFill>
              </a:rPr>
              <a:t>#Dinh</a:t>
            </a:r>
            <a:endParaRPr lang="de-DE" dirty="0"/>
          </a:p>
          <a:p>
            <a:pPr marL="285750" indent="-285750">
              <a:buFontTx/>
              <a:buChar char="-"/>
            </a:pPr>
            <a:r>
              <a:rPr lang="de-DE" dirty="0"/>
              <a:t>Grafiken zu: </a:t>
            </a:r>
            <a:r>
              <a:rPr lang="de-DE" dirty="0" err="1"/>
              <a:t>shipment_stage</a:t>
            </a:r>
            <a:r>
              <a:rPr lang="de-DE" dirty="0"/>
              <a:t> und </a:t>
            </a:r>
            <a:r>
              <a:rPr lang="de-DE" dirty="0" err="1"/>
              <a:t>state</a:t>
            </a:r>
            <a:r>
              <a:rPr lang="de-DE" dirty="0"/>
              <a:t>, transportpreise und </a:t>
            </a:r>
            <a:r>
              <a:rPr lang="de-DE" dirty="0" err="1"/>
              <a:t>traport</a:t>
            </a:r>
            <a:r>
              <a:rPr lang="de-DE" dirty="0"/>
              <a:t> </a:t>
            </a:r>
            <a:r>
              <a:rPr lang="de-DE" dirty="0" err="1"/>
              <a:t>cost</a:t>
            </a:r>
            <a:r>
              <a:rPr lang="de-DE" dirty="0"/>
              <a:t> </a:t>
            </a:r>
            <a:r>
              <a:rPr lang="de-DE" dirty="0" err="1"/>
              <a:t>assigned</a:t>
            </a:r>
            <a:r>
              <a:rPr lang="de-DE" dirty="0"/>
              <a:t>, OTD </a:t>
            </a:r>
            <a:r>
              <a:rPr lang="de-DE" dirty="0">
                <a:solidFill>
                  <a:srgbClr val="C00000"/>
                </a:solidFill>
              </a:rPr>
              <a:t>#Dinh</a:t>
            </a:r>
            <a:endParaRPr lang="de-DE" dirty="0"/>
          </a:p>
          <a:p>
            <a:pPr marL="285750" indent="-285750">
              <a:buFontTx/>
              <a:buChar char="-"/>
            </a:pPr>
            <a:r>
              <a:rPr lang="de-DE" dirty="0"/>
              <a:t>RMD Datei Codes säubern, die wir nicht verwenden und Kommentare schreiben sowie strukturieren </a:t>
            </a:r>
            <a:r>
              <a:rPr lang="de-DE" dirty="0">
                <a:solidFill>
                  <a:srgbClr val="C00000"/>
                </a:solidFill>
              </a:rPr>
              <a:t>#Anny</a:t>
            </a:r>
          </a:p>
          <a:p>
            <a:endParaRPr lang="de-DE" dirty="0"/>
          </a:p>
          <a:p>
            <a:r>
              <a:rPr lang="de-DE" b="1" u="sng" dirty="0"/>
              <a:t>Design:</a:t>
            </a:r>
          </a:p>
          <a:p>
            <a:pPr marL="285750" indent="-285750">
              <a:buFontTx/>
              <a:buChar char="-"/>
            </a:pPr>
            <a:r>
              <a:rPr lang="de-DE" b="1" dirty="0">
                <a:highlight>
                  <a:srgbClr val="FFFF00"/>
                </a:highlight>
              </a:rPr>
              <a:t>Dashboard</a:t>
            </a:r>
            <a:r>
              <a:rPr lang="de-DE" dirty="0"/>
              <a:t> mit </a:t>
            </a:r>
            <a:r>
              <a:rPr lang="de-DE" dirty="0" err="1"/>
              <a:t>PowerBI</a:t>
            </a:r>
            <a:r>
              <a:rPr lang="de-DE" dirty="0"/>
              <a:t>, zwei Seiten für </a:t>
            </a:r>
            <a:r>
              <a:rPr lang="de-DE" dirty="0" err="1"/>
              <a:t>Finance</a:t>
            </a:r>
            <a:r>
              <a:rPr lang="de-DE" dirty="0"/>
              <a:t> Mitarbeiter und Logistik Mitarbeiter </a:t>
            </a:r>
            <a:r>
              <a:rPr lang="de-DE" dirty="0">
                <a:solidFill>
                  <a:srgbClr val="C00000"/>
                </a:solidFill>
              </a:rPr>
              <a:t>#</a:t>
            </a:r>
            <a:r>
              <a:rPr lang="de-DE" dirty="0" err="1">
                <a:solidFill>
                  <a:srgbClr val="C00000"/>
                </a:solidFill>
              </a:rPr>
              <a:t>Toke</a:t>
            </a:r>
            <a:endParaRPr lang="de-DE" dirty="0">
              <a:solidFill>
                <a:srgbClr val="C00000"/>
              </a:solidFill>
            </a:endParaRPr>
          </a:p>
          <a:p>
            <a:pPr marL="285750" indent="-285750">
              <a:buFontTx/>
              <a:buChar char="-"/>
            </a:pPr>
            <a:r>
              <a:rPr lang="de-DE" dirty="0"/>
              <a:t>Icons in die </a:t>
            </a:r>
            <a:r>
              <a:rPr lang="de-DE" dirty="0" err="1"/>
              <a:t>Slides</a:t>
            </a:r>
            <a:r>
              <a:rPr lang="de-DE" dirty="0"/>
              <a:t> einfügen, wo es passt </a:t>
            </a:r>
            <a:r>
              <a:rPr lang="de-DE" dirty="0">
                <a:solidFill>
                  <a:srgbClr val="C00000"/>
                </a:solidFill>
              </a:rPr>
              <a:t>#Anny</a:t>
            </a:r>
            <a:endParaRPr lang="de-DE" dirty="0"/>
          </a:p>
          <a:p>
            <a:pPr marL="285750" indent="-285750">
              <a:buFontTx/>
              <a:buChar char="-"/>
            </a:pPr>
            <a:r>
              <a:rPr lang="de-DE" dirty="0"/>
              <a:t>Formatierung, Schrift, Farben überprüfen ob alle einheitlich </a:t>
            </a:r>
            <a:r>
              <a:rPr lang="de-DE" dirty="0">
                <a:solidFill>
                  <a:srgbClr val="C00000"/>
                </a:solidFill>
              </a:rPr>
              <a:t>#Anny</a:t>
            </a:r>
            <a:endParaRPr lang="de-DE" dirty="0"/>
          </a:p>
          <a:p>
            <a:endParaRPr lang="de-DE" dirty="0"/>
          </a:p>
          <a:p>
            <a:r>
              <a:rPr lang="de-DE" b="1" u="sng" dirty="0"/>
              <a:t>Formelles:</a:t>
            </a:r>
          </a:p>
          <a:p>
            <a:pPr marL="285750" indent="-285750">
              <a:buFontTx/>
              <a:buChar char="-"/>
            </a:pPr>
            <a:r>
              <a:rPr lang="de-DE" dirty="0"/>
              <a:t>Quellen ganz hinten einfügen (Fußnoten setzen wenn möglich) </a:t>
            </a:r>
            <a:r>
              <a:rPr lang="de-DE" dirty="0">
                <a:solidFill>
                  <a:srgbClr val="C00000"/>
                </a:solidFill>
              </a:rPr>
              <a:t>#Anny</a:t>
            </a:r>
            <a:endParaRPr lang="de-DE" dirty="0"/>
          </a:p>
          <a:p>
            <a:pPr marL="285750" indent="-285750">
              <a:buFontTx/>
              <a:buChar char="-"/>
            </a:pPr>
            <a:r>
              <a:rPr lang="de-DE" dirty="0"/>
              <a:t>Wer präsentiert? (25min) + üben! </a:t>
            </a:r>
            <a:r>
              <a:rPr lang="de-DE" dirty="0">
                <a:solidFill>
                  <a:srgbClr val="C00000"/>
                </a:solidFill>
              </a:rPr>
              <a:t># Anny, Wilke, </a:t>
            </a:r>
            <a:r>
              <a:rPr lang="de-DE" dirty="0" err="1">
                <a:solidFill>
                  <a:srgbClr val="C00000"/>
                </a:solidFill>
              </a:rPr>
              <a:t>Toke</a:t>
            </a:r>
            <a:endParaRPr lang="de-DE" dirty="0">
              <a:solidFill>
                <a:srgbClr val="C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p:nvPr/>
        </p:nvSpPr>
        <p:spPr>
          <a:xfrm>
            <a:off x="0" y="0"/>
            <a:ext cx="9144000" cy="51435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txBox="1">
            <a:spLocks noGrp="1"/>
          </p:cNvSpPr>
          <p:nvPr>
            <p:ph type="title"/>
          </p:nvPr>
        </p:nvSpPr>
        <p:spPr>
          <a:xfrm>
            <a:off x="674249" y="2114267"/>
            <a:ext cx="7301854" cy="914966"/>
          </a:xfrm>
          <a:prstGeom prst="rect">
            <a:avLst/>
          </a:prstGeom>
        </p:spPr>
        <p:txBody>
          <a:bodyPr spcFirstLastPara="1" wrap="square" lIns="91425" tIns="91425" rIns="91425" bIns="91425" anchor="b" anchorCtr="0">
            <a:noAutofit/>
          </a:bodyPr>
          <a:lstStyle/>
          <a:p>
            <a:pPr lvl="0"/>
            <a:r>
              <a:rPr lang="de-DE" sz="4800" dirty="0">
                <a:solidFill>
                  <a:srgbClr val="FFFFFF"/>
                </a:solidFill>
                <a:latin typeface="Oswald"/>
                <a:ea typeface="Oswald"/>
                <a:cs typeface="Oswald"/>
                <a:sym typeface="Oswald"/>
              </a:rPr>
              <a:t>Kennzahlen und Reporting</a:t>
            </a:r>
          </a:p>
        </p:txBody>
      </p:sp>
    </p:spTree>
    <p:extLst>
      <p:ext uri="{BB962C8B-B14F-4D97-AF65-F5344CB8AC3E}">
        <p14:creationId xmlns:p14="http://schemas.microsoft.com/office/powerpoint/2010/main" val="19424501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 dirty="0">
                <a:highlight>
                  <a:srgbClr val="FFFF00"/>
                </a:highlight>
                <a:latin typeface="Oswald"/>
                <a:ea typeface="Oswald"/>
                <a:cs typeface="Oswald"/>
                <a:sym typeface="Oswald"/>
              </a:rPr>
              <a:t>Kennzahlen und Reporting</a:t>
            </a:r>
            <a:endParaRPr dirty="0">
              <a:highlight>
                <a:srgbClr val="FFFF00"/>
              </a:highlight>
              <a:latin typeface="Oswald"/>
              <a:ea typeface="Oswald"/>
              <a:cs typeface="Oswald"/>
              <a:sym typeface="Oswald"/>
            </a:endParaRPr>
          </a:p>
        </p:txBody>
      </p:sp>
      <p:sp>
        <p:nvSpPr>
          <p:cNvPr id="193" name="Google Shape;193;p18"/>
          <p:cNvSpPr txBox="1"/>
          <p:nvPr/>
        </p:nvSpPr>
        <p:spPr>
          <a:xfrm>
            <a:off x="-559497" y="4690216"/>
            <a:ext cx="41376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lang="de-DE" sz="600" dirty="0">
              <a:solidFill>
                <a:srgbClr val="999999"/>
              </a:solidFill>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4" name="Grafik 3">
            <a:extLst>
              <a:ext uri="{FF2B5EF4-FFF2-40B4-BE49-F238E27FC236}">
                <a16:creationId xmlns:a16="http://schemas.microsoft.com/office/drawing/2014/main" id="{A220AB79-D46F-CC44-A78E-053DF11152F3}"/>
              </a:ext>
            </a:extLst>
          </p:cNvPr>
          <p:cNvPicPr>
            <a:picLocks noChangeAspect="1"/>
          </p:cNvPicPr>
          <p:nvPr/>
        </p:nvPicPr>
        <p:blipFill>
          <a:blip r:embed="rId3"/>
          <a:stretch>
            <a:fillRect/>
          </a:stretch>
        </p:blipFill>
        <p:spPr>
          <a:xfrm>
            <a:off x="4007865" y="1248194"/>
            <a:ext cx="4972298" cy="3067327"/>
          </a:xfrm>
          <a:prstGeom prst="rect">
            <a:avLst/>
          </a:prstGeom>
        </p:spPr>
      </p:pic>
      <p:sp>
        <p:nvSpPr>
          <p:cNvPr id="5" name="Rechteck 4">
            <a:extLst>
              <a:ext uri="{FF2B5EF4-FFF2-40B4-BE49-F238E27FC236}">
                <a16:creationId xmlns:a16="http://schemas.microsoft.com/office/drawing/2014/main" id="{7464CC00-AB97-D942-BE31-342970742AA4}"/>
              </a:ext>
            </a:extLst>
          </p:cNvPr>
          <p:cNvSpPr/>
          <p:nvPr/>
        </p:nvSpPr>
        <p:spPr>
          <a:xfrm>
            <a:off x="4924244" y="4652595"/>
            <a:ext cx="2981907" cy="400110"/>
          </a:xfrm>
          <a:prstGeom prst="rect">
            <a:avLst/>
          </a:prstGeom>
        </p:spPr>
        <p:txBody>
          <a:bodyPr wrap="none">
            <a:spAutoFit/>
          </a:bodyPr>
          <a:lstStyle/>
          <a:p>
            <a:pPr marL="139700">
              <a:buSzPts val="1400"/>
              <a:defRPr/>
            </a:pPr>
            <a:r>
              <a:rPr lang="de-DE" sz="1000" dirty="0">
                <a:highlight>
                  <a:srgbClr val="FFFF00"/>
                </a:highlight>
              </a:rPr>
              <a:t>#TODO: Legende und Achsen Größere Schrift,</a:t>
            </a:r>
          </a:p>
          <a:p>
            <a:pPr marL="139700">
              <a:buSzPts val="1400"/>
              <a:defRPr/>
            </a:pPr>
            <a:r>
              <a:rPr lang="de-DE" sz="1000" dirty="0">
                <a:highlight>
                  <a:srgbClr val="FFFF00"/>
                </a:highlight>
              </a:rPr>
              <a:t> Balken näher </a:t>
            </a:r>
            <a:r>
              <a:rPr lang="de-DE" sz="1000" dirty="0" err="1">
                <a:highlight>
                  <a:srgbClr val="FFFF00"/>
                </a:highlight>
              </a:rPr>
              <a:t>zsm</a:t>
            </a:r>
            <a:endParaRPr lang="de-DE" sz="1000" dirty="0">
              <a:highlight>
                <a:srgbClr val="FFFF00"/>
              </a:highlight>
            </a:endParaRPr>
          </a:p>
        </p:txBody>
      </p:sp>
      <p:sp>
        <p:nvSpPr>
          <p:cNvPr id="2" name="Textfeld 1">
            <a:extLst>
              <a:ext uri="{FF2B5EF4-FFF2-40B4-BE49-F238E27FC236}">
                <a16:creationId xmlns:a16="http://schemas.microsoft.com/office/drawing/2014/main" id="{2B53BE85-ADB9-8145-8FB1-316C27BD05B0}"/>
              </a:ext>
            </a:extLst>
          </p:cNvPr>
          <p:cNvSpPr txBox="1"/>
          <p:nvPr/>
        </p:nvSpPr>
        <p:spPr>
          <a:xfrm>
            <a:off x="490654" y="1371600"/>
            <a:ext cx="2263697" cy="523220"/>
          </a:xfrm>
          <a:prstGeom prst="rect">
            <a:avLst/>
          </a:prstGeom>
          <a:noFill/>
        </p:spPr>
        <p:txBody>
          <a:bodyPr wrap="square" rtlCol="0">
            <a:spAutoFit/>
          </a:bodyPr>
          <a:lstStyle/>
          <a:p>
            <a:r>
              <a:rPr lang="de-DE" dirty="0"/>
              <a:t>#TODO OTD Grafik </a:t>
            </a:r>
          </a:p>
          <a:p>
            <a:r>
              <a:rPr lang="de-DE" dirty="0"/>
              <a:t># Dinh</a:t>
            </a:r>
          </a:p>
        </p:txBody>
      </p:sp>
    </p:spTree>
    <p:extLst>
      <p:ext uri="{BB962C8B-B14F-4D97-AF65-F5344CB8AC3E}">
        <p14:creationId xmlns:p14="http://schemas.microsoft.com/office/powerpoint/2010/main" val="5510838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 dirty="0">
                <a:highlight>
                  <a:srgbClr val="FFFF00"/>
                </a:highlight>
                <a:latin typeface="Oswald"/>
                <a:ea typeface="Oswald"/>
                <a:cs typeface="Oswald"/>
                <a:sym typeface="Oswald"/>
              </a:rPr>
              <a:t>Visuelle Exploration</a:t>
            </a:r>
            <a:endParaRPr dirty="0">
              <a:highlight>
                <a:srgbClr val="FFFF00"/>
              </a:highlight>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8" name="Grafik 7">
            <a:extLst>
              <a:ext uri="{FF2B5EF4-FFF2-40B4-BE49-F238E27FC236}">
                <a16:creationId xmlns:a16="http://schemas.microsoft.com/office/drawing/2014/main" id="{D1EA71AC-2EAE-B84C-92EA-AA5C6075370C}"/>
              </a:ext>
            </a:extLst>
          </p:cNvPr>
          <p:cNvPicPr>
            <a:picLocks noChangeAspect="1"/>
          </p:cNvPicPr>
          <p:nvPr/>
        </p:nvPicPr>
        <p:blipFill>
          <a:blip r:embed="rId3"/>
          <a:stretch>
            <a:fillRect/>
          </a:stretch>
        </p:blipFill>
        <p:spPr>
          <a:xfrm>
            <a:off x="4668597" y="1277851"/>
            <a:ext cx="4393660" cy="2781640"/>
          </a:xfrm>
          <a:prstGeom prst="rect">
            <a:avLst/>
          </a:prstGeom>
        </p:spPr>
      </p:pic>
      <p:pic>
        <p:nvPicPr>
          <p:cNvPr id="22" name="Grafik 21">
            <a:extLst>
              <a:ext uri="{FF2B5EF4-FFF2-40B4-BE49-F238E27FC236}">
                <a16:creationId xmlns:a16="http://schemas.microsoft.com/office/drawing/2014/main" id="{B46DAD43-E327-BE47-B572-4B2A632BAC7E}"/>
              </a:ext>
            </a:extLst>
          </p:cNvPr>
          <p:cNvPicPr>
            <a:picLocks noChangeAspect="1"/>
          </p:cNvPicPr>
          <p:nvPr/>
        </p:nvPicPr>
        <p:blipFill>
          <a:blip r:embed="rId4"/>
          <a:stretch>
            <a:fillRect/>
          </a:stretch>
        </p:blipFill>
        <p:spPr>
          <a:xfrm>
            <a:off x="226359" y="1277851"/>
            <a:ext cx="4443721" cy="2741257"/>
          </a:xfrm>
          <a:prstGeom prst="rect">
            <a:avLst/>
          </a:prstGeom>
        </p:spPr>
      </p:pic>
      <p:sp>
        <p:nvSpPr>
          <p:cNvPr id="23" name="Rechteck 22">
            <a:extLst>
              <a:ext uri="{FF2B5EF4-FFF2-40B4-BE49-F238E27FC236}">
                <a16:creationId xmlns:a16="http://schemas.microsoft.com/office/drawing/2014/main" id="{DB8BADDC-2EF6-BE42-8AF5-48185F66726F}"/>
              </a:ext>
            </a:extLst>
          </p:cNvPr>
          <p:cNvSpPr/>
          <p:nvPr/>
        </p:nvSpPr>
        <p:spPr>
          <a:xfrm>
            <a:off x="5208307" y="4343380"/>
            <a:ext cx="2614818" cy="553998"/>
          </a:xfrm>
          <a:prstGeom prst="rect">
            <a:avLst/>
          </a:prstGeom>
        </p:spPr>
        <p:txBody>
          <a:bodyPr wrap="none">
            <a:spAutoFit/>
          </a:bodyPr>
          <a:lstStyle/>
          <a:p>
            <a:pPr marL="139700">
              <a:buSzPts val="1400"/>
              <a:defRPr/>
            </a:pPr>
            <a:r>
              <a:rPr lang="de-DE" sz="1000" dirty="0">
                <a:highlight>
                  <a:srgbClr val="FFFF00"/>
                </a:highlight>
              </a:rPr>
              <a:t>#TODO: </a:t>
            </a:r>
          </a:p>
          <a:p>
            <a:pPr marL="139700">
              <a:buSzPts val="1400"/>
              <a:defRPr/>
            </a:pPr>
            <a:r>
              <a:rPr lang="de-DE" sz="1000" dirty="0">
                <a:highlight>
                  <a:srgbClr val="FFFF00"/>
                </a:highlight>
              </a:rPr>
              <a:t>- Überschrift in „Lane Domain“ ändern</a:t>
            </a:r>
          </a:p>
          <a:p>
            <a:pPr marL="139700">
              <a:buSzPts val="1400"/>
              <a:defRPr/>
            </a:pPr>
            <a:r>
              <a:rPr lang="de-DE" sz="1000" dirty="0">
                <a:highlight>
                  <a:srgbClr val="FFFF00"/>
                </a:highlight>
              </a:rPr>
              <a:t>- Weniger Abstand zwischen den Balken</a:t>
            </a:r>
          </a:p>
        </p:txBody>
      </p:sp>
    </p:spTree>
    <p:extLst>
      <p:ext uri="{BB962C8B-B14F-4D97-AF65-F5344CB8AC3E}">
        <p14:creationId xmlns:p14="http://schemas.microsoft.com/office/powerpoint/2010/main" val="1520258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 dirty="0">
                <a:highlight>
                  <a:srgbClr val="FFFF00"/>
                </a:highlight>
                <a:latin typeface="Oswald"/>
                <a:ea typeface="Oswald"/>
                <a:cs typeface="Oswald"/>
                <a:sym typeface="Oswald"/>
              </a:rPr>
              <a:t>Visuelle Exploration</a:t>
            </a:r>
            <a:endParaRPr dirty="0">
              <a:highlight>
                <a:srgbClr val="FFFF00"/>
              </a:highlight>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6" name="Grafik 5">
            <a:extLst>
              <a:ext uri="{FF2B5EF4-FFF2-40B4-BE49-F238E27FC236}">
                <a16:creationId xmlns:a16="http://schemas.microsoft.com/office/drawing/2014/main" id="{5FDCB9BB-99D0-804A-9982-3FE1AFC68752}"/>
              </a:ext>
            </a:extLst>
          </p:cNvPr>
          <p:cNvPicPr>
            <a:picLocks noChangeAspect="1"/>
          </p:cNvPicPr>
          <p:nvPr/>
        </p:nvPicPr>
        <p:blipFill>
          <a:blip r:embed="rId3"/>
          <a:stretch>
            <a:fillRect/>
          </a:stretch>
        </p:blipFill>
        <p:spPr>
          <a:xfrm>
            <a:off x="334251" y="1440326"/>
            <a:ext cx="4137600" cy="2552416"/>
          </a:xfrm>
          <a:prstGeom prst="rect">
            <a:avLst/>
          </a:prstGeom>
        </p:spPr>
      </p:pic>
      <p:pic>
        <p:nvPicPr>
          <p:cNvPr id="2" name="Grafik 1">
            <a:extLst>
              <a:ext uri="{FF2B5EF4-FFF2-40B4-BE49-F238E27FC236}">
                <a16:creationId xmlns:a16="http://schemas.microsoft.com/office/drawing/2014/main" id="{0363B534-E049-B542-B8F5-3866F1B376AF}"/>
              </a:ext>
            </a:extLst>
          </p:cNvPr>
          <p:cNvPicPr>
            <a:picLocks noChangeAspect="1"/>
          </p:cNvPicPr>
          <p:nvPr/>
        </p:nvPicPr>
        <p:blipFill>
          <a:blip r:embed="rId4"/>
          <a:stretch>
            <a:fillRect/>
          </a:stretch>
        </p:blipFill>
        <p:spPr>
          <a:xfrm>
            <a:off x="4792184" y="1440326"/>
            <a:ext cx="4137600" cy="2552416"/>
          </a:xfrm>
          <a:prstGeom prst="rect">
            <a:avLst/>
          </a:prstGeom>
        </p:spPr>
      </p:pic>
    </p:spTree>
    <p:extLst>
      <p:ext uri="{BB962C8B-B14F-4D97-AF65-F5344CB8AC3E}">
        <p14:creationId xmlns:p14="http://schemas.microsoft.com/office/powerpoint/2010/main" val="41194903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title"/>
          </p:nvPr>
        </p:nvSpPr>
        <p:spPr>
          <a:xfrm>
            <a:off x="394225" y="473500"/>
            <a:ext cx="4865375" cy="10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2000" dirty="0">
                <a:latin typeface="Oswald"/>
                <a:ea typeface="Oswald"/>
                <a:cs typeface="Oswald"/>
                <a:sym typeface="Oswald"/>
              </a:rPr>
              <a:t>Kosten und Umsatz von </a:t>
            </a:r>
            <a:r>
              <a:rPr lang="de" sz="2000" dirty="0" err="1">
                <a:latin typeface="Oswald"/>
                <a:ea typeface="Oswald"/>
                <a:cs typeface="Oswald"/>
                <a:sym typeface="Oswald"/>
              </a:rPr>
              <a:t>Instafreight</a:t>
            </a:r>
            <a:r>
              <a:rPr lang="de" sz="2000" dirty="0">
                <a:latin typeface="Oswald"/>
                <a:ea typeface="Oswald"/>
                <a:cs typeface="Oswald"/>
                <a:sym typeface="Oswald"/>
              </a:rPr>
              <a:t> </a:t>
            </a:r>
            <a:br>
              <a:rPr lang="de" sz="2000" dirty="0">
                <a:latin typeface="Oswald"/>
                <a:ea typeface="Oswald"/>
                <a:cs typeface="Oswald"/>
                <a:sym typeface="Oswald"/>
              </a:rPr>
            </a:br>
            <a:r>
              <a:rPr lang="de" sz="2000" dirty="0">
                <a:latin typeface="Oswald"/>
                <a:ea typeface="Oswald"/>
                <a:cs typeface="Oswald"/>
                <a:sym typeface="Oswald"/>
              </a:rPr>
              <a:t>in 2018 bis 2020</a:t>
            </a:r>
            <a:r>
              <a:rPr lang="de" sz="2000" b="1" dirty="0">
                <a:solidFill>
                  <a:srgbClr val="0F2741"/>
                </a:solidFill>
                <a:latin typeface="Arial"/>
                <a:ea typeface="Arial"/>
                <a:cs typeface="Arial"/>
                <a:sym typeface="Arial"/>
              </a:rPr>
              <a:t> </a:t>
            </a:r>
            <a:r>
              <a:rPr lang="de" sz="2000" dirty="0">
                <a:latin typeface="Oswald"/>
                <a:ea typeface="Oswald"/>
                <a:cs typeface="Oswald"/>
                <a:sym typeface="Oswald"/>
              </a:rPr>
              <a:t>(in €)</a:t>
            </a:r>
            <a:endParaRPr sz="2000" dirty="0">
              <a:latin typeface="Oswald"/>
              <a:ea typeface="Oswald"/>
              <a:cs typeface="Oswald"/>
              <a:sym typeface="Oswald"/>
            </a:endParaRPr>
          </a:p>
          <a:p>
            <a:pPr marL="0" lvl="0" indent="0" algn="l" rtl="0">
              <a:spcBef>
                <a:spcPts val="0"/>
              </a:spcBef>
              <a:spcAft>
                <a:spcPts val="0"/>
              </a:spcAft>
              <a:buNone/>
            </a:pPr>
            <a:endParaRPr sz="2200" dirty="0">
              <a:latin typeface="Oswald"/>
              <a:ea typeface="Oswald"/>
              <a:cs typeface="Oswald"/>
              <a:sym typeface="Oswald"/>
            </a:endParaRPr>
          </a:p>
        </p:txBody>
      </p:sp>
      <p:grpSp>
        <p:nvGrpSpPr>
          <p:cNvPr id="111" name="Google Shape;111;p15"/>
          <p:cNvGrpSpPr/>
          <p:nvPr/>
        </p:nvGrpSpPr>
        <p:grpSpPr>
          <a:xfrm>
            <a:off x="5991600" y="917491"/>
            <a:ext cx="3009187" cy="4102709"/>
            <a:chOff x="6144000" y="917491"/>
            <a:chExt cx="3009187" cy="4102709"/>
          </a:xfrm>
        </p:grpSpPr>
        <p:sp>
          <p:nvSpPr>
            <p:cNvPr id="112" name="Google Shape;112;p15"/>
            <p:cNvSpPr txBox="1"/>
            <p:nvPr/>
          </p:nvSpPr>
          <p:spPr>
            <a:xfrm>
              <a:off x="6144000" y="4712400"/>
              <a:ext cx="2833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latin typeface="Oswald"/>
                <a:ea typeface="Oswald"/>
                <a:cs typeface="Oswald"/>
                <a:sym typeface="Oswald"/>
              </a:endParaRPr>
            </a:p>
          </p:txBody>
        </p:sp>
        <p:pic>
          <p:nvPicPr>
            <p:cNvPr id="113" name="Google Shape;113;p15"/>
            <p:cNvPicPr preferRelativeResize="0"/>
            <p:nvPr/>
          </p:nvPicPr>
          <p:blipFill>
            <a:blip r:embed="rId3">
              <a:alphaModFix/>
            </a:blip>
            <a:stretch>
              <a:fillRect/>
            </a:stretch>
          </p:blipFill>
          <p:spPr>
            <a:xfrm>
              <a:off x="6462375" y="1711925"/>
              <a:ext cx="2196449" cy="2888874"/>
            </a:xfrm>
            <a:prstGeom prst="rect">
              <a:avLst/>
            </a:prstGeom>
            <a:noFill/>
            <a:ln>
              <a:noFill/>
            </a:ln>
          </p:spPr>
        </p:pic>
        <p:sp>
          <p:nvSpPr>
            <p:cNvPr id="114" name="Google Shape;114;p15"/>
            <p:cNvSpPr txBox="1"/>
            <p:nvPr/>
          </p:nvSpPr>
          <p:spPr>
            <a:xfrm>
              <a:off x="6403012" y="917491"/>
              <a:ext cx="2750175"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1800" dirty="0">
                  <a:solidFill>
                    <a:schemeClr val="dk1"/>
                  </a:solidFill>
                  <a:highlight>
                    <a:srgbClr val="FFFF00"/>
                  </a:highlight>
                  <a:latin typeface="Oswald"/>
                  <a:ea typeface="Oswald"/>
                  <a:cs typeface="Oswald"/>
                  <a:sym typeface="Oswald"/>
                </a:rPr>
                <a:t>Welche  </a:t>
              </a:r>
              <a:r>
                <a:rPr lang="de" sz="1800" dirty="0" err="1">
                  <a:solidFill>
                    <a:schemeClr val="dk1"/>
                  </a:solidFill>
                  <a:highlight>
                    <a:srgbClr val="FFFF00"/>
                  </a:highlight>
                  <a:latin typeface="Oswald"/>
                  <a:ea typeface="Oswald"/>
                  <a:cs typeface="Oswald"/>
                  <a:sym typeface="Oswald"/>
                </a:rPr>
                <a:t>Fullfillment</a:t>
              </a:r>
              <a:r>
                <a:rPr lang="de" sz="1800" dirty="0">
                  <a:solidFill>
                    <a:schemeClr val="dk1"/>
                  </a:solidFill>
                  <a:highlight>
                    <a:srgbClr val="FFFF00"/>
                  </a:highlight>
                  <a:latin typeface="Oswald"/>
                  <a:ea typeface="Oswald"/>
                  <a:cs typeface="Oswald"/>
                  <a:sym typeface="Oswald"/>
                </a:rPr>
                <a:t> </a:t>
              </a:r>
              <a:r>
                <a:rPr lang="de" sz="1800" dirty="0" err="1">
                  <a:solidFill>
                    <a:schemeClr val="dk1"/>
                  </a:solidFill>
                  <a:highlight>
                    <a:srgbClr val="FFFF00"/>
                  </a:highlight>
                  <a:latin typeface="Oswald"/>
                  <a:ea typeface="Oswald"/>
                  <a:cs typeface="Oswald"/>
                  <a:sym typeface="Oswald"/>
                </a:rPr>
                <a:t>Strateie</a:t>
              </a:r>
              <a:r>
                <a:rPr lang="de" sz="1800" dirty="0">
                  <a:solidFill>
                    <a:schemeClr val="dk1"/>
                  </a:solidFill>
                  <a:highlight>
                    <a:srgbClr val="FFFF00"/>
                  </a:highlight>
                  <a:latin typeface="Oswald"/>
                  <a:ea typeface="Oswald"/>
                  <a:cs typeface="Oswald"/>
                  <a:sym typeface="Oswald"/>
                </a:rPr>
                <a:t> ist am umsatzstärken?</a:t>
              </a:r>
              <a:endParaRPr sz="1800" dirty="0">
                <a:solidFill>
                  <a:schemeClr val="dk1"/>
                </a:solidFill>
                <a:highlight>
                  <a:srgbClr val="FFFF00"/>
                </a:highlight>
                <a:latin typeface="Oswald"/>
                <a:ea typeface="Oswald"/>
                <a:cs typeface="Oswald"/>
                <a:sym typeface="Oswald"/>
              </a:endParaRPr>
            </a:p>
          </p:txBody>
        </p:sp>
        <p:sp>
          <p:nvSpPr>
            <p:cNvPr id="115" name="Google Shape;115;p15"/>
            <p:cNvSpPr/>
            <p:nvPr/>
          </p:nvSpPr>
          <p:spPr>
            <a:xfrm>
              <a:off x="7778100" y="1711925"/>
              <a:ext cx="882900" cy="882000"/>
            </a:xfrm>
            <a:prstGeom prst="ellipse">
              <a:avLst/>
            </a:prstGeom>
            <a:solidFill>
              <a:srgbClr val="3C78D8"/>
            </a:solidFill>
            <a:ln w="952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7913700" y="2724475"/>
              <a:ext cx="611700" cy="612000"/>
            </a:xfrm>
            <a:prstGeom prst="ellipse">
              <a:avLst/>
            </a:prstGeom>
            <a:solidFill>
              <a:srgbClr val="3C78D8"/>
            </a:solidFill>
            <a:ln w="952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8039250" y="3467013"/>
              <a:ext cx="360600" cy="360000"/>
            </a:xfrm>
            <a:prstGeom prst="ellipse">
              <a:avLst/>
            </a:prstGeom>
            <a:solidFill>
              <a:srgbClr val="3C78D8"/>
            </a:solidFill>
            <a:ln w="952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8089350" y="3970450"/>
              <a:ext cx="260400" cy="259200"/>
            </a:xfrm>
            <a:prstGeom prst="ellipse">
              <a:avLst/>
            </a:prstGeom>
            <a:solidFill>
              <a:srgbClr val="3C78D8"/>
            </a:solidFill>
            <a:ln w="952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8110800" y="4363036"/>
              <a:ext cx="217500" cy="216000"/>
            </a:xfrm>
            <a:prstGeom prst="ellipse">
              <a:avLst/>
            </a:prstGeom>
            <a:solidFill>
              <a:srgbClr val="3C78D8"/>
            </a:solidFill>
            <a:ln w="952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15"/>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21" name="Google Shape;121;p15"/>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22" name="Google Shape;122;p15"/>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23" name="Google Shape;123;p15"/>
          <p:cNvSpPr/>
          <p:nvPr/>
        </p:nvSpPr>
        <p:spPr>
          <a:xfrm>
            <a:off x="2015759"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124" name="Google Shape;124;p15"/>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125" name="Google Shape;125;p15"/>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3" name="Grafik 2" descr="Münzen Silhouette">
            <a:extLst>
              <a:ext uri="{FF2B5EF4-FFF2-40B4-BE49-F238E27FC236}">
                <a16:creationId xmlns:a16="http://schemas.microsoft.com/office/drawing/2014/main" id="{B916523C-BDCA-4947-A423-720BC2B1D6D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983073" y="504828"/>
            <a:ext cx="747953" cy="747953"/>
          </a:xfrm>
          <a:prstGeom prst="rect">
            <a:avLst/>
          </a:prstGeom>
        </p:spPr>
      </p:pic>
      <p:pic>
        <p:nvPicPr>
          <p:cNvPr id="5" name="Grafik 4">
            <a:extLst>
              <a:ext uri="{FF2B5EF4-FFF2-40B4-BE49-F238E27FC236}">
                <a16:creationId xmlns:a16="http://schemas.microsoft.com/office/drawing/2014/main" id="{DC7BAF48-5450-3E46-A75A-1E044BEAA7A3}"/>
              </a:ext>
            </a:extLst>
          </p:cNvPr>
          <p:cNvPicPr>
            <a:picLocks noChangeAspect="1"/>
          </p:cNvPicPr>
          <p:nvPr/>
        </p:nvPicPr>
        <p:blipFill>
          <a:blip r:embed="rId6"/>
          <a:stretch>
            <a:fillRect/>
          </a:stretch>
        </p:blipFill>
        <p:spPr>
          <a:xfrm>
            <a:off x="392050" y="1446268"/>
            <a:ext cx="5657416" cy="3493454"/>
          </a:xfrm>
          <a:prstGeom prst="rect">
            <a:avLst/>
          </a:prstGeom>
        </p:spPr>
      </p:pic>
      <p:sp>
        <p:nvSpPr>
          <p:cNvPr id="109" name="Google Shape;109;p15"/>
          <p:cNvSpPr/>
          <p:nvPr/>
        </p:nvSpPr>
        <p:spPr>
          <a:xfrm rot="19783262">
            <a:off x="888565" y="2710806"/>
            <a:ext cx="3866975" cy="151667"/>
          </a:xfrm>
          <a:prstGeom prst="stripedRightArrow">
            <a:avLst>
              <a:gd name="adj1" fmla="val 50000"/>
              <a:gd name="adj2" fmla="val 66764"/>
            </a:avLst>
          </a:prstGeom>
          <a:solidFill>
            <a:srgbClr val="92D050"/>
          </a:solidFill>
          <a:ln w="9525" cap="flat" cmpd="sng">
            <a:solidFill>
              <a:srgbClr val="92D05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txBox="1"/>
          <p:nvPr/>
        </p:nvSpPr>
        <p:spPr>
          <a:xfrm>
            <a:off x="2196317" y="2318039"/>
            <a:ext cx="8769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1600" dirty="0">
                <a:solidFill>
                  <a:srgbClr val="92D050"/>
                </a:solidFill>
                <a:latin typeface="Oswald"/>
                <a:ea typeface="Oswald"/>
                <a:cs typeface="Oswald"/>
                <a:sym typeface="Oswald"/>
              </a:rPr>
              <a:t>12,36%</a:t>
            </a:r>
            <a:endParaRPr sz="1600" dirty="0">
              <a:solidFill>
                <a:srgbClr val="92D050"/>
              </a:solidFill>
              <a:latin typeface="Oswald"/>
              <a:ea typeface="Oswald"/>
              <a:cs typeface="Oswald"/>
              <a:sym typeface="Oswa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1024624"/>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sz="2600" dirty="0">
                <a:latin typeface="Oswald"/>
                <a:ea typeface="Oswald"/>
                <a:cs typeface="Oswald"/>
                <a:sym typeface="Oswald"/>
              </a:rPr>
              <a:t>Kennzahlen und Reporting</a:t>
            </a:r>
            <a:br>
              <a:rPr lang="de-DE" sz="2600" dirty="0">
                <a:latin typeface="Oswald"/>
                <a:ea typeface="Oswald"/>
                <a:cs typeface="Oswald"/>
                <a:sym typeface="Oswald"/>
              </a:rPr>
            </a:br>
            <a:r>
              <a:rPr lang="de-DE" sz="2400" dirty="0">
                <a:latin typeface="Oswald"/>
                <a:ea typeface="Oswald"/>
                <a:cs typeface="Oswald"/>
                <a:sym typeface="Oswald"/>
              </a:rPr>
              <a:t>Marge, Umsatz und Kosten in Deutschland</a:t>
            </a:r>
            <a:endParaRPr sz="2400" dirty="0">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4" name="Grafik 3">
            <a:extLst>
              <a:ext uri="{FF2B5EF4-FFF2-40B4-BE49-F238E27FC236}">
                <a16:creationId xmlns:a16="http://schemas.microsoft.com/office/drawing/2014/main" id="{475007B7-B684-BE4E-8E83-D66216FE08CC}"/>
              </a:ext>
            </a:extLst>
          </p:cNvPr>
          <p:cNvPicPr>
            <a:picLocks noChangeAspect="1"/>
          </p:cNvPicPr>
          <p:nvPr/>
        </p:nvPicPr>
        <p:blipFill>
          <a:blip r:embed="rId3"/>
          <a:stretch>
            <a:fillRect/>
          </a:stretch>
        </p:blipFill>
        <p:spPr>
          <a:xfrm>
            <a:off x="334250" y="1441174"/>
            <a:ext cx="5590238" cy="3448524"/>
          </a:xfrm>
          <a:prstGeom prst="rect">
            <a:avLst/>
          </a:prstGeom>
        </p:spPr>
      </p:pic>
      <p:sp>
        <p:nvSpPr>
          <p:cNvPr id="5" name="Textfeld 4">
            <a:extLst>
              <a:ext uri="{FF2B5EF4-FFF2-40B4-BE49-F238E27FC236}">
                <a16:creationId xmlns:a16="http://schemas.microsoft.com/office/drawing/2014/main" id="{5830DE71-AFA1-A84A-B795-4026051F21AF}"/>
              </a:ext>
            </a:extLst>
          </p:cNvPr>
          <p:cNvSpPr txBox="1"/>
          <p:nvPr/>
        </p:nvSpPr>
        <p:spPr>
          <a:xfrm>
            <a:off x="6033052" y="1676263"/>
            <a:ext cx="3031435" cy="2246769"/>
          </a:xfrm>
          <a:prstGeom prst="rect">
            <a:avLst/>
          </a:prstGeom>
          <a:noFill/>
        </p:spPr>
        <p:txBody>
          <a:bodyPr wrap="square" rtlCol="0">
            <a:spAutoFit/>
          </a:bodyPr>
          <a:lstStyle/>
          <a:p>
            <a:r>
              <a:rPr lang="de-DE" b="1" dirty="0">
                <a:solidFill>
                  <a:schemeClr val="bg2"/>
                </a:solidFill>
              </a:rPr>
              <a:t>Informationen</a:t>
            </a:r>
          </a:p>
          <a:p>
            <a:pPr marL="285750" indent="-285750">
              <a:buFont typeface="Arial" panose="020B0604020202020204" pitchFamily="34" charset="0"/>
              <a:buChar char="•"/>
            </a:pPr>
            <a:r>
              <a:rPr lang="de-DE" dirty="0">
                <a:solidFill>
                  <a:schemeClr val="bg2"/>
                </a:solidFill>
              </a:rPr>
              <a:t>Margen Einbruch in 2020-09</a:t>
            </a:r>
          </a:p>
          <a:p>
            <a:pPr marL="285750" indent="-285750">
              <a:buFont typeface="Arial" panose="020B0604020202020204" pitchFamily="34" charset="0"/>
              <a:buChar char="•"/>
            </a:pPr>
            <a:r>
              <a:rPr lang="de-DE" dirty="0">
                <a:solidFill>
                  <a:schemeClr val="bg2"/>
                </a:solidFill>
              </a:rPr>
              <a:t>Margen Höchststand in 2020-04</a:t>
            </a:r>
          </a:p>
          <a:p>
            <a:pPr marL="285750" indent="-285750">
              <a:buFont typeface="Arial" panose="020B0604020202020204" pitchFamily="34" charset="0"/>
              <a:buChar char="•"/>
            </a:pPr>
            <a:r>
              <a:rPr lang="de-DE" dirty="0">
                <a:solidFill>
                  <a:schemeClr val="bg2"/>
                </a:solidFill>
              </a:rPr>
              <a:t>Insgesamt steigende Umsätze bis 2020-4</a:t>
            </a:r>
          </a:p>
          <a:p>
            <a:pPr marL="285750" indent="-285750">
              <a:buFont typeface="Arial" panose="020B0604020202020204" pitchFamily="34" charset="0"/>
              <a:buChar char="•"/>
            </a:pPr>
            <a:r>
              <a:rPr lang="de-DE" dirty="0">
                <a:solidFill>
                  <a:schemeClr val="bg2"/>
                </a:solidFill>
              </a:rPr>
              <a:t>Marge stagniert seit 2020-05</a:t>
            </a:r>
          </a:p>
          <a:p>
            <a:pPr marL="285750" indent="-285750">
              <a:buFont typeface="Arial" panose="020B0604020202020204" pitchFamily="34" charset="0"/>
              <a:buChar char="•"/>
            </a:pPr>
            <a:endParaRPr lang="de-DE" dirty="0">
              <a:solidFill>
                <a:schemeClr val="bg2"/>
              </a:solidFill>
            </a:endParaRPr>
          </a:p>
          <a:p>
            <a:pPr lvl="2"/>
            <a:r>
              <a:rPr lang="de-DE" dirty="0">
                <a:solidFill>
                  <a:schemeClr val="bg2"/>
                </a:solidFill>
                <a:sym typeface="Wingdings" pitchFamily="2" charset="2"/>
              </a:rPr>
              <a:t> Möglicher Grund, dass die Marge sich nicht weiterentwickelt könnte Corona bedingt sein</a:t>
            </a:r>
            <a:endParaRPr lang="de-DE" dirty="0">
              <a:solidFill>
                <a:schemeClr val="bg2"/>
              </a:solidFill>
            </a:endParaRPr>
          </a:p>
        </p:txBody>
      </p:sp>
      <p:sp>
        <p:nvSpPr>
          <p:cNvPr id="22" name="Rechteck 21">
            <a:extLst>
              <a:ext uri="{FF2B5EF4-FFF2-40B4-BE49-F238E27FC236}">
                <a16:creationId xmlns:a16="http://schemas.microsoft.com/office/drawing/2014/main" id="{1C23EBB8-CE66-CF45-8A42-E4F79C9D74EA}"/>
              </a:ext>
            </a:extLst>
          </p:cNvPr>
          <p:cNvSpPr/>
          <p:nvPr/>
        </p:nvSpPr>
        <p:spPr>
          <a:xfrm>
            <a:off x="5413937" y="4612699"/>
            <a:ext cx="3837910" cy="553998"/>
          </a:xfrm>
          <a:prstGeom prst="rect">
            <a:avLst/>
          </a:prstGeom>
        </p:spPr>
        <p:txBody>
          <a:bodyPr wrap="none">
            <a:spAutoFit/>
          </a:bodyPr>
          <a:lstStyle/>
          <a:p>
            <a:pPr marL="139700">
              <a:buSzPts val="1400"/>
              <a:defRPr/>
            </a:pPr>
            <a:r>
              <a:rPr lang="de-DE" sz="1000" dirty="0">
                <a:highlight>
                  <a:srgbClr val="FFFF00"/>
                </a:highlight>
              </a:rPr>
              <a:t>#TODO: </a:t>
            </a:r>
          </a:p>
          <a:p>
            <a:pPr marL="311150" indent="-171450">
              <a:buSzPts val="1400"/>
              <a:buFontTx/>
              <a:buChar char="-"/>
              <a:defRPr/>
            </a:pPr>
            <a:r>
              <a:rPr lang="de-DE" sz="1000" dirty="0">
                <a:highlight>
                  <a:srgbClr val="FFFF00"/>
                </a:highlight>
              </a:rPr>
              <a:t>Liegt der Höchststand wirklich bei 2020-04? Checks</a:t>
            </a:r>
          </a:p>
          <a:p>
            <a:pPr marL="311150" indent="-171450">
              <a:buSzPts val="1400"/>
              <a:buFontTx/>
              <a:buChar char="-"/>
              <a:defRPr/>
            </a:pPr>
            <a:r>
              <a:rPr lang="de-DE" sz="1000" dirty="0">
                <a:highlight>
                  <a:srgbClr val="FFFF00"/>
                </a:highlight>
              </a:rPr>
              <a:t>Auch </a:t>
            </a:r>
            <a:r>
              <a:rPr lang="de-DE" sz="1000" dirty="0" err="1">
                <a:highlight>
                  <a:srgbClr val="FFFF00"/>
                </a:highlight>
              </a:rPr>
              <a:t>checks</a:t>
            </a:r>
            <a:r>
              <a:rPr lang="de-DE" sz="1000" dirty="0">
                <a:highlight>
                  <a:srgbClr val="FFFF00"/>
                </a:highlight>
              </a:rPr>
              <a:t> bei Umsatz Einbruch, welches Datum genau?</a:t>
            </a:r>
          </a:p>
        </p:txBody>
      </p:sp>
    </p:spTree>
    <p:extLst>
      <p:ext uri="{BB962C8B-B14F-4D97-AF65-F5344CB8AC3E}">
        <p14:creationId xmlns:p14="http://schemas.microsoft.com/office/powerpoint/2010/main" val="14271963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Kennzahlen und Reporting: Deutschland </a:t>
            </a:r>
            <a:endParaRPr dirty="0">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8" name="Grafik 7">
            <a:extLst>
              <a:ext uri="{FF2B5EF4-FFF2-40B4-BE49-F238E27FC236}">
                <a16:creationId xmlns:a16="http://schemas.microsoft.com/office/drawing/2014/main" id="{4E9C143D-3FA3-455F-8D4F-FF12BAF2FE4B}"/>
              </a:ext>
            </a:extLst>
          </p:cNvPr>
          <p:cNvPicPr>
            <a:picLocks noChangeAspect="1"/>
          </p:cNvPicPr>
          <p:nvPr/>
        </p:nvPicPr>
        <p:blipFill>
          <a:blip r:embed="rId3"/>
          <a:stretch>
            <a:fillRect/>
          </a:stretch>
        </p:blipFill>
        <p:spPr>
          <a:xfrm>
            <a:off x="344121" y="1093053"/>
            <a:ext cx="5999746" cy="3704843"/>
          </a:xfrm>
          <a:prstGeom prst="rect">
            <a:avLst/>
          </a:prstGeom>
        </p:spPr>
      </p:pic>
    </p:spTree>
    <p:extLst>
      <p:ext uri="{BB962C8B-B14F-4D97-AF65-F5344CB8AC3E}">
        <p14:creationId xmlns:p14="http://schemas.microsoft.com/office/powerpoint/2010/main" val="16553637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p:nvPr/>
        </p:nvSpPr>
        <p:spPr>
          <a:xfrm>
            <a:off x="0" y="0"/>
            <a:ext cx="9144000" cy="51435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txBox="1">
            <a:spLocks noGrp="1"/>
          </p:cNvSpPr>
          <p:nvPr>
            <p:ph type="title"/>
          </p:nvPr>
        </p:nvSpPr>
        <p:spPr>
          <a:xfrm>
            <a:off x="701409" y="516049"/>
            <a:ext cx="8352056" cy="3168712"/>
          </a:xfrm>
          <a:prstGeom prst="rect">
            <a:avLst/>
          </a:prstGeom>
        </p:spPr>
        <p:txBody>
          <a:bodyPr spcFirstLastPara="1" wrap="square" lIns="91425" tIns="91425" rIns="91425" bIns="91425" anchor="b" anchorCtr="0">
            <a:noAutofit/>
          </a:bodyPr>
          <a:lstStyle/>
          <a:p>
            <a:r>
              <a:rPr lang="de-DE" sz="4800" dirty="0">
                <a:solidFill>
                  <a:srgbClr val="FFFFFF"/>
                </a:solidFill>
                <a:latin typeface="Oswald"/>
                <a:ea typeface="Oswald"/>
                <a:cs typeface="Oswald"/>
                <a:sym typeface="Oswald"/>
              </a:rPr>
              <a:t>Zeitreihenanalyse: </a:t>
            </a:r>
            <a:br>
              <a:rPr lang="de-DE" sz="4800" dirty="0">
                <a:solidFill>
                  <a:srgbClr val="FFFFFF"/>
                </a:solidFill>
                <a:latin typeface="Oswald"/>
                <a:ea typeface="Oswald"/>
                <a:cs typeface="Oswald"/>
                <a:sym typeface="Oswald"/>
              </a:rPr>
            </a:br>
            <a:r>
              <a:rPr lang="de-DE" sz="4800" dirty="0">
                <a:solidFill>
                  <a:srgbClr val="FFFFFF"/>
                </a:solidFill>
                <a:latin typeface="Oswald"/>
                <a:ea typeface="Oswald"/>
                <a:cs typeface="Oswald"/>
                <a:sym typeface="Oswald"/>
              </a:rPr>
              <a:t>Vorgehen &amp; Muster</a:t>
            </a:r>
          </a:p>
        </p:txBody>
      </p:sp>
    </p:spTree>
    <p:extLst>
      <p:ext uri="{BB962C8B-B14F-4D97-AF65-F5344CB8AC3E}">
        <p14:creationId xmlns:p14="http://schemas.microsoft.com/office/powerpoint/2010/main" val="19863286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err="1">
                <a:latin typeface="Oswald"/>
                <a:ea typeface="Oswald"/>
                <a:cs typeface="Oswald"/>
                <a:sym typeface="Oswald"/>
              </a:rPr>
              <a:t>Instafreight</a:t>
            </a:r>
            <a:r>
              <a:rPr lang="de-DE" dirty="0">
                <a:latin typeface="Oswald"/>
                <a:ea typeface="Oswald"/>
                <a:cs typeface="Oswald"/>
                <a:sym typeface="Oswald"/>
              </a:rPr>
              <a:t>: Vorgegebene Prognose in Margin</a:t>
            </a:r>
            <a:endParaRPr dirty="0">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B</a:t>
            </a:r>
            <a:endParaRPr sz="1200" dirty="0">
              <a:solidFill>
                <a:srgbClr val="FFFFFF"/>
              </a:solidFill>
              <a:latin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4" name="Grafik 3">
            <a:extLst>
              <a:ext uri="{FF2B5EF4-FFF2-40B4-BE49-F238E27FC236}">
                <a16:creationId xmlns:a16="http://schemas.microsoft.com/office/drawing/2014/main" id="{FF272DDB-180B-4A6E-B50E-C9E6638D68F6}"/>
              </a:ext>
            </a:extLst>
          </p:cNvPr>
          <p:cNvPicPr>
            <a:picLocks noChangeAspect="1"/>
          </p:cNvPicPr>
          <p:nvPr/>
        </p:nvPicPr>
        <p:blipFill>
          <a:blip r:embed="rId3"/>
          <a:stretch>
            <a:fillRect/>
          </a:stretch>
        </p:blipFill>
        <p:spPr>
          <a:xfrm>
            <a:off x="395505" y="1024350"/>
            <a:ext cx="6366241" cy="3931154"/>
          </a:xfrm>
          <a:prstGeom prst="rect">
            <a:avLst/>
          </a:prstGeom>
        </p:spPr>
      </p:pic>
      <p:sp>
        <p:nvSpPr>
          <p:cNvPr id="10" name="Rechteck 9">
            <a:extLst>
              <a:ext uri="{FF2B5EF4-FFF2-40B4-BE49-F238E27FC236}">
                <a16:creationId xmlns:a16="http://schemas.microsoft.com/office/drawing/2014/main" id="{92AB3868-C6FD-6A40-AEFC-C4AA0B8EE6E0}"/>
              </a:ext>
            </a:extLst>
          </p:cNvPr>
          <p:cNvSpPr/>
          <p:nvPr/>
        </p:nvSpPr>
        <p:spPr>
          <a:xfrm>
            <a:off x="6823001" y="4646310"/>
            <a:ext cx="2164375" cy="400110"/>
          </a:xfrm>
          <a:prstGeom prst="rect">
            <a:avLst/>
          </a:prstGeom>
        </p:spPr>
        <p:txBody>
          <a:bodyPr wrap="none">
            <a:spAutoFit/>
          </a:bodyPr>
          <a:lstStyle/>
          <a:p>
            <a:pPr marL="139700">
              <a:buSzPts val="1400"/>
              <a:defRPr/>
            </a:pPr>
            <a:r>
              <a:rPr lang="de-DE" sz="1000" dirty="0">
                <a:highlight>
                  <a:srgbClr val="FFFF00"/>
                </a:highlight>
              </a:rPr>
              <a:t>#TODO: </a:t>
            </a:r>
          </a:p>
          <a:p>
            <a:pPr marL="311150" indent="-171450">
              <a:buSzPts val="1400"/>
              <a:buFontTx/>
              <a:buChar char="-"/>
              <a:defRPr/>
            </a:pPr>
            <a:r>
              <a:rPr lang="de-DE" sz="1000" dirty="0">
                <a:highlight>
                  <a:srgbClr val="FFFF00"/>
                </a:highlight>
              </a:rPr>
              <a:t>Y-Achse </a:t>
            </a:r>
            <a:r>
              <a:rPr lang="de-DE" sz="1000" dirty="0" err="1">
                <a:highlight>
                  <a:srgbClr val="FFFF00"/>
                </a:highlight>
              </a:rPr>
              <a:t>k</a:t>
            </a:r>
            <a:r>
              <a:rPr lang="de-DE" sz="1000" dirty="0">
                <a:highlight>
                  <a:srgbClr val="FFFF00"/>
                </a:highlight>
              </a:rPr>
              <a:t> ersetzen in Zahlen</a:t>
            </a:r>
          </a:p>
        </p:txBody>
      </p:sp>
    </p:spTree>
    <p:extLst>
      <p:ext uri="{BB962C8B-B14F-4D97-AF65-F5344CB8AC3E}">
        <p14:creationId xmlns:p14="http://schemas.microsoft.com/office/powerpoint/2010/main" val="967384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24" name="Grafik 23">
            <a:extLst>
              <a:ext uri="{FF2B5EF4-FFF2-40B4-BE49-F238E27FC236}">
                <a16:creationId xmlns:a16="http://schemas.microsoft.com/office/drawing/2014/main" id="{AE71FB0C-25C9-094D-BA87-130B4A6B3DE3}"/>
              </a:ext>
            </a:extLst>
          </p:cNvPr>
          <p:cNvPicPr>
            <a:picLocks noChangeAspect="1"/>
          </p:cNvPicPr>
          <p:nvPr/>
        </p:nvPicPr>
        <p:blipFill>
          <a:blip r:embed="rId3"/>
          <a:stretch>
            <a:fillRect/>
          </a:stretch>
        </p:blipFill>
        <p:spPr>
          <a:xfrm>
            <a:off x="552336" y="1175696"/>
            <a:ext cx="5227044" cy="3224476"/>
          </a:xfrm>
          <a:prstGeom prst="rect">
            <a:avLst/>
          </a:prstGeom>
        </p:spPr>
      </p:pic>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1. Zeitreihenanalyse</a:t>
            </a:r>
            <a:endParaRPr dirty="0">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B</a:t>
            </a:r>
            <a:endParaRPr sz="1200" dirty="0">
              <a:solidFill>
                <a:srgbClr val="FFFFFF"/>
              </a:solidFill>
              <a:latin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sp>
        <p:nvSpPr>
          <p:cNvPr id="2" name="Textfeld 1">
            <a:extLst>
              <a:ext uri="{FF2B5EF4-FFF2-40B4-BE49-F238E27FC236}">
                <a16:creationId xmlns:a16="http://schemas.microsoft.com/office/drawing/2014/main" id="{CF2A8962-6C28-384E-9AA5-D79B2A460693}"/>
              </a:ext>
            </a:extLst>
          </p:cNvPr>
          <p:cNvSpPr txBox="1"/>
          <p:nvPr/>
        </p:nvSpPr>
        <p:spPr>
          <a:xfrm>
            <a:off x="5850673" y="1343553"/>
            <a:ext cx="3110166" cy="2960875"/>
          </a:xfrm>
          <a:prstGeom prst="rect">
            <a:avLst/>
          </a:prstGeom>
          <a:noFill/>
        </p:spPr>
        <p:txBody>
          <a:bodyPr wrap="square" rtlCol="0">
            <a:spAutoFit/>
          </a:bodyPr>
          <a:lstStyle/>
          <a:p>
            <a:pPr>
              <a:lnSpc>
                <a:spcPct val="150000"/>
              </a:lnSpc>
            </a:pPr>
            <a:r>
              <a:rPr lang="de-DE" b="1" dirty="0">
                <a:solidFill>
                  <a:schemeClr val="bg2"/>
                </a:solidFill>
              </a:rPr>
              <a:t>Information:</a:t>
            </a:r>
          </a:p>
          <a:p>
            <a:pPr marL="285750" indent="-285750">
              <a:lnSpc>
                <a:spcPct val="150000"/>
              </a:lnSpc>
              <a:buFont typeface="Arial" panose="020B0604020202020204" pitchFamily="34" charset="0"/>
              <a:buChar char="•"/>
            </a:pPr>
            <a:r>
              <a:rPr lang="de-DE" dirty="0">
                <a:solidFill>
                  <a:schemeClr val="bg2"/>
                </a:solidFill>
              </a:rPr>
              <a:t>Ursprüngliche und vorhergesagte Marge national</a:t>
            </a:r>
          </a:p>
          <a:p>
            <a:pPr marL="285750" indent="-285750">
              <a:lnSpc>
                <a:spcPct val="150000"/>
              </a:lnSpc>
              <a:buFont typeface="Arial" panose="020B0604020202020204" pitchFamily="34" charset="0"/>
              <a:buChar char="•"/>
            </a:pPr>
            <a:r>
              <a:rPr lang="de-DE" b="1" dirty="0">
                <a:solidFill>
                  <a:schemeClr val="bg2"/>
                </a:solidFill>
              </a:rPr>
              <a:t>Margeneinbruch in 2020</a:t>
            </a:r>
            <a:r>
              <a:rPr lang="de-DE" dirty="0">
                <a:solidFill>
                  <a:schemeClr val="bg2"/>
                </a:solidFill>
              </a:rPr>
              <a:t>       liegt im September bei -28.107 € und Oktober 2020 bei -6.642 €</a:t>
            </a:r>
          </a:p>
          <a:p>
            <a:pPr marL="285750" indent="-285750">
              <a:lnSpc>
                <a:spcPct val="150000"/>
              </a:lnSpc>
              <a:buFont typeface="Arial" panose="020B0604020202020204" pitchFamily="34" charset="0"/>
              <a:buChar char="•"/>
            </a:pPr>
            <a:r>
              <a:rPr lang="de-DE" b="1" dirty="0">
                <a:solidFill>
                  <a:schemeClr val="bg2"/>
                </a:solidFill>
              </a:rPr>
              <a:t>Margenhöchststand in 2020 </a:t>
            </a:r>
            <a:r>
              <a:rPr lang="de-DE" dirty="0">
                <a:solidFill>
                  <a:schemeClr val="bg2"/>
                </a:solidFill>
              </a:rPr>
              <a:t>liegt im Mai bei +144.978 € und Mai 135.676 €</a:t>
            </a:r>
          </a:p>
        </p:txBody>
      </p:sp>
      <p:cxnSp>
        <p:nvCxnSpPr>
          <p:cNvPr id="7" name="Gerade Verbindung 6">
            <a:extLst>
              <a:ext uri="{FF2B5EF4-FFF2-40B4-BE49-F238E27FC236}">
                <a16:creationId xmlns:a16="http://schemas.microsoft.com/office/drawing/2014/main" id="{2DDF5CDF-738F-C642-99E0-9875EB04DE06}"/>
              </a:ext>
            </a:extLst>
          </p:cNvPr>
          <p:cNvCxnSpPr>
            <a:cxnSpLocks/>
          </p:cNvCxnSpPr>
          <p:nvPr/>
        </p:nvCxnSpPr>
        <p:spPr>
          <a:xfrm>
            <a:off x="3733796" y="1314289"/>
            <a:ext cx="0" cy="2710287"/>
          </a:xfrm>
          <a:prstGeom prst="line">
            <a:avLst/>
          </a:prstGeom>
          <a:ln w="9525" cap="flat" cmpd="sng" algn="ctr">
            <a:solidFill>
              <a:schemeClr val="tx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1" name="Pfeil nach rechts 10">
            <a:extLst>
              <a:ext uri="{FF2B5EF4-FFF2-40B4-BE49-F238E27FC236}">
                <a16:creationId xmlns:a16="http://schemas.microsoft.com/office/drawing/2014/main" id="{BD449BAC-C2D4-AB40-9AF3-AED23DD747FF}"/>
              </a:ext>
            </a:extLst>
          </p:cNvPr>
          <p:cNvSpPr/>
          <p:nvPr/>
        </p:nvSpPr>
        <p:spPr>
          <a:xfrm>
            <a:off x="921153" y="4353232"/>
            <a:ext cx="2741350" cy="213360"/>
          </a:xfrm>
          <a:prstGeom prst="rightArrow">
            <a:avLst/>
          </a:prstGeom>
          <a:solidFill>
            <a:schemeClr val="tx2"/>
          </a:solidFill>
          <a:ln w="635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t>2018-2020</a:t>
            </a:r>
          </a:p>
        </p:txBody>
      </p:sp>
      <p:sp>
        <p:nvSpPr>
          <p:cNvPr id="22" name="Pfeil nach rechts 21">
            <a:extLst>
              <a:ext uri="{FF2B5EF4-FFF2-40B4-BE49-F238E27FC236}">
                <a16:creationId xmlns:a16="http://schemas.microsoft.com/office/drawing/2014/main" id="{65C3260B-BD05-AB46-93CE-A818833B9B89}"/>
              </a:ext>
            </a:extLst>
          </p:cNvPr>
          <p:cNvSpPr/>
          <p:nvPr/>
        </p:nvSpPr>
        <p:spPr>
          <a:xfrm>
            <a:off x="3733796" y="4343400"/>
            <a:ext cx="1098392" cy="213360"/>
          </a:xfrm>
          <a:prstGeom prst="rightArrow">
            <a:avLst/>
          </a:prstGeom>
          <a:solidFill>
            <a:schemeClr val="tx2">
              <a:lumMod val="75000"/>
            </a:schemeClr>
          </a:solidFill>
          <a:ln w="12700">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dirty="0"/>
              <a:t>2021</a:t>
            </a:r>
          </a:p>
        </p:txBody>
      </p:sp>
      <p:cxnSp>
        <p:nvCxnSpPr>
          <p:cNvPr id="26" name="Gerade Verbindung 25">
            <a:extLst>
              <a:ext uri="{FF2B5EF4-FFF2-40B4-BE49-F238E27FC236}">
                <a16:creationId xmlns:a16="http://schemas.microsoft.com/office/drawing/2014/main" id="{390B1317-A776-8849-A422-0D81EC551545}"/>
              </a:ext>
            </a:extLst>
          </p:cNvPr>
          <p:cNvCxnSpPr>
            <a:cxnSpLocks/>
          </p:cNvCxnSpPr>
          <p:nvPr/>
        </p:nvCxnSpPr>
        <p:spPr>
          <a:xfrm flipH="1">
            <a:off x="921154" y="3559942"/>
            <a:ext cx="3911034" cy="0"/>
          </a:xfrm>
          <a:prstGeom prst="line">
            <a:avLst/>
          </a:prstGeom>
          <a:ln w="9525" cap="flat" cmpd="sng" algn="ctr">
            <a:solidFill>
              <a:schemeClr val="tx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887576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p:nvPr/>
        </p:nvSpPr>
        <p:spPr>
          <a:xfrm>
            <a:off x="0" y="-75"/>
            <a:ext cx="4572000" cy="51435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txBox="1"/>
          <p:nvPr/>
        </p:nvSpPr>
        <p:spPr>
          <a:xfrm>
            <a:off x="263400" y="747200"/>
            <a:ext cx="4238262" cy="256323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600"/>
              </a:spcBef>
              <a:spcAft>
                <a:spcPts val="0"/>
              </a:spcAft>
              <a:buNone/>
            </a:pPr>
            <a:r>
              <a:rPr lang="de-DE" sz="2600" dirty="0">
                <a:solidFill>
                  <a:srgbClr val="FFFFFF"/>
                </a:solidFill>
                <a:latin typeface="Oswald"/>
                <a:ea typeface="Oswald"/>
                <a:cs typeface="Oswald"/>
                <a:sym typeface="Oswald"/>
              </a:rPr>
              <a:t>Supply Chain Analytics</a:t>
            </a:r>
            <a:endParaRPr sz="2600" dirty="0">
              <a:solidFill>
                <a:srgbClr val="FFFFFF"/>
              </a:solidFill>
              <a:latin typeface="Oswald"/>
              <a:ea typeface="Oswald"/>
              <a:cs typeface="Oswald"/>
              <a:sym typeface="Oswald"/>
            </a:endParaRPr>
          </a:p>
          <a:p>
            <a:pPr marL="0" lvl="0" indent="0" algn="l" rtl="0">
              <a:spcBef>
                <a:spcPts val="1600"/>
              </a:spcBef>
              <a:spcAft>
                <a:spcPts val="0"/>
              </a:spcAft>
              <a:buNone/>
            </a:pPr>
            <a:endParaRPr dirty="0">
              <a:solidFill>
                <a:srgbClr val="FFFFFF"/>
              </a:solidFill>
              <a:latin typeface="Oswald"/>
              <a:ea typeface="Oswald"/>
              <a:cs typeface="Oswald"/>
              <a:sym typeface="Oswald"/>
            </a:endParaRPr>
          </a:p>
          <a:p>
            <a:pPr marL="0" lvl="0" indent="0" algn="l" rtl="0">
              <a:spcBef>
                <a:spcPts val="0"/>
              </a:spcBef>
              <a:spcAft>
                <a:spcPts val="0"/>
              </a:spcAft>
              <a:buNone/>
            </a:pPr>
            <a:endParaRPr dirty="0">
              <a:solidFill>
                <a:srgbClr val="FFFFFF"/>
              </a:solidFill>
              <a:latin typeface="Oswald"/>
              <a:ea typeface="Oswald"/>
              <a:cs typeface="Oswald"/>
              <a:sym typeface="Oswald"/>
            </a:endParaRPr>
          </a:p>
          <a:p>
            <a:pPr marL="0" lvl="0" indent="0" algn="l" rtl="0">
              <a:spcBef>
                <a:spcPts val="0"/>
              </a:spcBef>
              <a:spcAft>
                <a:spcPts val="0"/>
              </a:spcAft>
              <a:buNone/>
            </a:pPr>
            <a:r>
              <a:rPr lang="de" dirty="0">
                <a:solidFill>
                  <a:srgbClr val="FFFFFF"/>
                </a:solidFill>
                <a:latin typeface="Oswald"/>
                <a:ea typeface="Oswald"/>
                <a:cs typeface="Oswald"/>
                <a:sym typeface="Oswald"/>
              </a:rPr>
              <a:t>Case Study </a:t>
            </a:r>
            <a:r>
              <a:rPr lang="de" dirty="0" err="1">
                <a:solidFill>
                  <a:srgbClr val="FFFFFF"/>
                </a:solidFill>
                <a:latin typeface="Oswald"/>
                <a:ea typeface="Oswald"/>
                <a:cs typeface="Oswald"/>
                <a:sym typeface="Oswald"/>
              </a:rPr>
              <a:t>Presentation</a:t>
            </a:r>
            <a:endParaRPr dirty="0">
              <a:solidFill>
                <a:srgbClr val="FFFFFF"/>
              </a:solidFill>
              <a:latin typeface="Oswald"/>
              <a:ea typeface="Oswald"/>
              <a:cs typeface="Oswald"/>
              <a:sym typeface="Oswald"/>
            </a:endParaRPr>
          </a:p>
          <a:p>
            <a:pPr marL="0" lvl="0" indent="0" algn="l" rtl="0">
              <a:spcBef>
                <a:spcPts val="0"/>
              </a:spcBef>
              <a:spcAft>
                <a:spcPts val="0"/>
              </a:spcAft>
              <a:buNone/>
            </a:pPr>
            <a:r>
              <a:rPr lang="de" dirty="0">
                <a:solidFill>
                  <a:srgbClr val="FFFFFF"/>
                </a:solidFill>
                <a:latin typeface="Oswald"/>
                <a:ea typeface="Oswald"/>
                <a:cs typeface="Oswald"/>
                <a:sym typeface="Oswald"/>
              </a:rPr>
              <a:t>WS2021</a:t>
            </a:r>
          </a:p>
          <a:p>
            <a:pPr marL="0" lvl="0" indent="0" algn="l" rtl="0">
              <a:spcBef>
                <a:spcPts val="0"/>
              </a:spcBef>
              <a:spcAft>
                <a:spcPts val="0"/>
              </a:spcAft>
              <a:buNone/>
            </a:pPr>
            <a:endParaRPr dirty="0">
              <a:solidFill>
                <a:srgbClr val="FFFFFF"/>
              </a:solidFill>
              <a:latin typeface="Oswald"/>
              <a:ea typeface="Oswald"/>
              <a:cs typeface="Oswald"/>
              <a:sym typeface="Oswald"/>
            </a:endParaRPr>
          </a:p>
          <a:p>
            <a:pPr lvl="0"/>
            <a:r>
              <a:rPr lang="de" dirty="0">
                <a:solidFill>
                  <a:srgbClr val="FFFFFF"/>
                </a:solidFill>
                <a:latin typeface="Oswald"/>
                <a:ea typeface="Oswald"/>
                <a:cs typeface="Oswald"/>
                <a:sym typeface="Oswald"/>
              </a:rPr>
              <a:t>Anh-Thu Tran | Wilke Klausing  |  </a:t>
            </a:r>
            <a:r>
              <a:rPr lang="de" dirty="0" err="1">
                <a:solidFill>
                  <a:srgbClr val="FFFFFF"/>
                </a:solidFill>
                <a:latin typeface="Oswald"/>
                <a:ea typeface="Oswald"/>
                <a:cs typeface="Oswald"/>
                <a:sym typeface="Oswald"/>
              </a:rPr>
              <a:t>Toke</a:t>
            </a:r>
            <a:r>
              <a:rPr lang="de" dirty="0">
                <a:solidFill>
                  <a:srgbClr val="FFFFFF"/>
                </a:solidFill>
                <a:latin typeface="Oswald"/>
                <a:ea typeface="Oswald"/>
                <a:cs typeface="Oswald"/>
                <a:sym typeface="Oswald"/>
              </a:rPr>
              <a:t> Schöning  | Thi Minh Trang Dinh</a:t>
            </a:r>
            <a:endParaRPr dirty="0">
              <a:solidFill>
                <a:srgbClr val="FFFFFF"/>
              </a:solidFill>
              <a:latin typeface="Oswald"/>
              <a:ea typeface="Oswald"/>
              <a:cs typeface="Oswald"/>
              <a:sym typeface="Oswald"/>
            </a:endParaRPr>
          </a:p>
        </p:txBody>
      </p:sp>
      <p:pic>
        <p:nvPicPr>
          <p:cNvPr id="88" name="Google Shape;88;p13"/>
          <p:cNvPicPr preferRelativeResize="0"/>
          <p:nvPr/>
        </p:nvPicPr>
        <p:blipFill>
          <a:blip r:embed="rId3">
            <a:alphaModFix/>
          </a:blip>
          <a:stretch>
            <a:fillRect/>
          </a:stretch>
        </p:blipFill>
        <p:spPr>
          <a:xfrm>
            <a:off x="5341593" y="747200"/>
            <a:ext cx="1630225" cy="1630225"/>
          </a:xfrm>
          <a:prstGeom prst="rect">
            <a:avLst/>
          </a:prstGeom>
          <a:noFill/>
          <a:ln>
            <a:noFill/>
          </a:ln>
        </p:spPr>
      </p:pic>
      <p:pic>
        <p:nvPicPr>
          <p:cNvPr id="5" name="Grafik 4" descr="LKW Silhouette">
            <a:extLst>
              <a:ext uri="{FF2B5EF4-FFF2-40B4-BE49-F238E27FC236}">
                <a16:creationId xmlns:a16="http://schemas.microsoft.com/office/drawing/2014/main" id="{64F208AC-D186-B245-9191-F952E04A47B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026329" y="2377425"/>
            <a:ext cx="1430163" cy="1430163"/>
          </a:xfrm>
          <a:prstGeom prst="rect">
            <a:avLst/>
          </a:prstGeom>
        </p:spPr>
      </p:pic>
    </p:spTree>
    <p:extLst>
      <p:ext uri="{BB962C8B-B14F-4D97-AF65-F5344CB8AC3E}">
        <p14:creationId xmlns:p14="http://schemas.microsoft.com/office/powerpoint/2010/main" val="2342024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2. Zeitreihenanalyse</a:t>
            </a:r>
            <a:endParaRPr dirty="0">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2" name="Grafik 1">
            <a:extLst>
              <a:ext uri="{FF2B5EF4-FFF2-40B4-BE49-F238E27FC236}">
                <a16:creationId xmlns:a16="http://schemas.microsoft.com/office/drawing/2014/main" id="{819337DC-F72A-404E-84A5-1D7581C94C6B}"/>
              </a:ext>
            </a:extLst>
          </p:cNvPr>
          <p:cNvPicPr>
            <a:picLocks noChangeAspect="1"/>
          </p:cNvPicPr>
          <p:nvPr/>
        </p:nvPicPr>
        <p:blipFill>
          <a:blip r:embed="rId3"/>
          <a:stretch>
            <a:fillRect/>
          </a:stretch>
        </p:blipFill>
        <p:spPr>
          <a:xfrm>
            <a:off x="269168" y="1244342"/>
            <a:ext cx="4407335" cy="2718811"/>
          </a:xfrm>
          <a:prstGeom prst="rect">
            <a:avLst/>
          </a:prstGeom>
        </p:spPr>
      </p:pic>
      <p:sp>
        <p:nvSpPr>
          <p:cNvPr id="4" name="Textfeld 3">
            <a:extLst>
              <a:ext uri="{FF2B5EF4-FFF2-40B4-BE49-F238E27FC236}">
                <a16:creationId xmlns:a16="http://schemas.microsoft.com/office/drawing/2014/main" id="{08E2DD84-B75A-AD4F-8BF9-CDCD907D19C7}"/>
              </a:ext>
            </a:extLst>
          </p:cNvPr>
          <p:cNvSpPr txBox="1"/>
          <p:nvPr/>
        </p:nvSpPr>
        <p:spPr>
          <a:xfrm>
            <a:off x="677525" y="4352631"/>
            <a:ext cx="3042292" cy="307777"/>
          </a:xfrm>
          <a:prstGeom prst="rect">
            <a:avLst/>
          </a:prstGeom>
          <a:noFill/>
        </p:spPr>
        <p:txBody>
          <a:bodyPr wrap="square" rtlCol="0">
            <a:spAutoFit/>
          </a:bodyPr>
          <a:lstStyle/>
          <a:p>
            <a:r>
              <a:rPr lang="de-DE" dirty="0"/>
              <a:t>- Anzahl Aufträge insgesamt</a:t>
            </a:r>
          </a:p>
        </p:txBody>
      </p:sp>
      <p:sp>
        <p:nvSpPr>
          <p:cNvPr id="15" name="Textfeld 14">
            <a:extLst>
              <a:ext uri="{FF2B5EF4-FFF2-40B4-BE49-F238E27FC236}">
                <a16:creationId xmlns:a16="http://schemas.microsoft.com/office/drawing/2014/main" id="{51F9BED2-9ABC-E246-8104-8656A7BD2BF8}"/>
              </a:ext>
            </a:extLst>
          </p:cNvPr>
          <p:cNvSpPr txBox="1"/>
          <p:nvPr/>
        </p:nvSpPr>
        <p:spPr>
          <a:xfrm>
            <a:off x="4754880" y="4352631"/>
            <a:ext cx="3042292" cy="307777"/>
          </a:xfrm>
          <a:prstGeom prst="rect">
            <a:avLst/>
          </a:prstGeom>
          <a:noFill/>
        </p:spPr>
        <p:txBody>
          <a:bodyPr wrap="square" rtlCol="0">
            <a:spAutoFit/>
          </a:bodyPr>
          <a:lstStyle/>
          <a:p>
            <a:r>
              <a:rPr lang="de-DE" dirty="0"/>
              <a:t>- Anzahl Aufträge nur für Trucks</a:t>
            </a:r>
          </a:p>
        </p:txBody>
      </p:sp>
      <p:pic>
        <p:nvPicPr>
          <p:cNvPr id="9" name="Grafik 8">
            <a:extLst>
              <a:ext uri="{FF2B5EF4-FFF2-40B4-BE49-F238E27FC236}">
                <a16:creationId xmlns:a16="http://schemas.microsoft.com/office/drawing/2014/main" id="{AD70C60A-F465-5B4A-AF24-D661E3DD2481}"/>
              </a:ext>
            </a:extLst>
          </p:cNvPr>
          <p:cNvPicPr>
            <a:picLocks noChangeAspect="1"/>
          </p:cNvPicPr>
          <p:nvPr/>
        </p:nvPicPr>
        <p:blipFill>
          <a:blip r:embed="rId4"/>
          <a:stretch>
            <a:fillRect/>
          </a:stretch>
        </p:blipFill>
        <p:spPr>
          <a:xfrm>
            <a:off x="4127157" y="1142825"/>
            <a:ext cx="4571900" cy="2820328"/>
          </a:xfrm>
          <a:prstGeom prst="rect">
            <a:avLst/>
          </a:prstGeom>
        </p:spPr>
      </p:pic>
    </p:spTree>
    <p:extLst>
      <p:ext uri="{BB962C8B-B14F-4D97-AF65-F5344CB8AC3E}">
        <p14:creationId xmlns:p14="http://schemas.microsoft.com/office/powerpoint/2010/main" val="33216339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1. </a:t>
            </a:r>
            <a:r>
              <a:rPr lang="de-DE" dirty="0">
                <a:highlight>
                  <a:srgbClr val="FFFF00"/>
                </a:highlight>
                <a:latin typeface="Oswald"/>
                <a:ea typeface="Oswald"/>
                <a:cs typeface="Oswald"/>
                <a:sym typeface="Oswald"/>
              </a:rPr>
              <a:t>Korrelation Vorbereitung und Herausforderung</a:t>
            </a:r>
            <a:endParaRPr dirty="0">
              <a:highlight>
                <a:srgbClr val="FFFF00"/>
              </a:highlight>
              <a:latin typeface="Oswald"/>
              <a:ea typeface="Oswald"/>
              <a:cs typeface="Oswald"/>
              <a:sym typeface="Oswald"/>
            </a:endParaRPr>
          </a:p>
        </p:txBody>
      </p:sp>
      <p:sp>
        <p:nvSpPr>
          <p:cNvPr id="193" name="Google Shape;193;p18"/>
          <p:cNvSpPr txBox="1"/>
          <p:nvPr/>
        </p:nvSpPr>
        <p:spPr>
          <a:xfrm>
            <a:off x="-100" y="4866600"/>
            <a:ext cx="41376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600">
                <a:solidFill>
                  <a:srgbClr val="999999"/>
                </a:solidFill>
              </a:rPr>
              <a:t>https://engineering.fb.com/2020/01/13/open-source/open-source-2019/</a:t>
            </a:r>
            <a:endParaRPr sz="600">
              <a:solidFill>
                <a:srgbClr val="999999"/>
              </a:solidFill>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sp>
        <p:nvSpPr>
          <p:cNvPr id="5" name="Textfeld 4">
            <a:extLst>
              <a:ext uri="{FF2B5EF4-FFF2-40B4-BE49-F238E27FC236}">
                <a16:creationId xmlns:a16="http://schemas.microsoft.com/office/drawing/2014/main" id="{9FE3613A-A18C-284F-BF78-9C08B1B58A6C}"/>
              </a:ext>
            </a:extLst>
          </p:cNvPr>
          <p:cNvSpPr txBox="1"/>
          <p:nvPr/>
        </p:nvSpPr>
        <p:spPr>
          <a:xfrm>
            <a:off x="457200" y="1192306"/>
            <a:ext cx="8544187" cy="3539430"/>
          </a:xfrm>
          <a:prstGeom prst="rect">
            <a:avLst/>
          </a:prstGeom>
          <a:noFill/>
        </p:spPr>
        <p:txBody>
          <a:bodyPr wrap="square" rtlCol="0">
            <a:spAutoFit/>
          </a:bodyPr>
          <a:lstStyle/>
          <a:p>
            <a:r>
              <a:rPr lang="de-DE" b="1" dirty="0"/>
              <a:t>Externe Faktoren:</a:t>
            </a:r>
          </a:p>
          <a:p>
            <a:pPr marL="285750" indent="-285750">
              <a:buFontTx/>
              <a:buChar char="-"/>
            </a:pPr>
            <a:r>
              <a:rPr lang="de-DE" b="1" dirty="0">
                <a:highlight>
                  <a:srgbClr val="FF0000"/>
                </a:highlight>
              </a:rPr>
              <a:t>Diesel</a:t>
            </a:r>
            <a:r>
              <a:rPr lang="de-DE" dirty="0"/>
              <a:t> </a:t>
            </a:r>
            <a:r>
              <a:rPr lang="de-DE" dirty="0">
                <a:sym typeface="Wingdings" pitchFamily="2" charset="2"/>
              </a:rPr>
              <a:t> </a:t>
            </a:r>
            <a:r>
              <a:rPr lang="de-DE" dirty="0"/>
              <a:t>Korreliert nicht, 0.13, da Benzinpreise in 2017/2018/2019 steigen und in 2020 sinken</a:t>
            </a:r>
          </a:p>
          <a:p>
            <a:pPr marL="285750" indent="-285750">
              <a:buFontTx/>
              <a:buChar char="-"/>
            </a:pPr>
            <a:r>
              <a:rPr lang="de-DE" b="1" dirty="0">
                <a:highlight>
                  <a:srgbClr val="FF0000"/>
                </a:highlight>
              </a:rPr>
              <a:t>Google Trends zu „Spedition“ und „Transport“ </a:t>
            </a:r>
            <a:r>
              <a:rPr lang="de-DE" dirty="0">
                <a:sym typeface="Wingdings" pitchFamily="2" charset="2"/>
              </a:rPr>
              <a:t> 0,3 </a:t>
            </a:r>
            <a:r>
              <a:rPr lang="de-DE" dirty="0"/>
              <a:t>Korreliert nicht, da zu wenig Suchanfrage gemacht worden ist</a:t>
            </a:r>
          </a:p>
          <a:p>
            <a:pPr marL="285750" indent="-285750">
              <a:buFontTx/>
              <a:buChar char="-"/>
            </a:pPr>
            <a:r>
              <a:rPr lang="de-DE" dirty="0">
                <a:highlight>
                  <a:srgbClr val="FFFF00"/>
                </a:highlight>
              </a:rPr>
              <a:t>Transportauslastung in Europa </a:t>
            </a:r>
            <a:r>
              <a:rPr lang="de-DE" dirty="0">
                <a:highlight>
                  <a:srgbClr val="FFFF00"/>
                </a:highlight>
                <a:sym typeface="Wingdings" pitchFamily="2" charset="2"/>
              </a:rPr>
              <a:t>  gute Korrelation (hängt alles </a:t>
            </a:r>
            <a:r>
              <a:rPr lang="de-DE" dirty="0" err="1">
                <a:highlight>
                  <a:srgbClr val="FFFF00"/>
                </a:highlight>
                <a:sym typeface="Wingdings" pitchFamily="2" charset="2"/>
              </a:rPr>
              <a:t>zsm</a:t>
            </a:r>
            <a:r>
              <a:rPr lang="de-DE" dirty="0">
                <a:highlight>
                  <a:srgbClr val="FFFF00"/>
                </a:highlight>
                <a:sym typeface="Wingdings" pitchFamily="2" charset="2"/>
              </a:rPr>
              <a:t> drunter)</a:t>
            </a:r>
            <a:endParaRPr lang="de-DE" dirty="0">
              <a:highlight>
                <a:srgbClr val="FFFF00"/>
              </a:highlight>
            </a:endParaRPr>
          </a:p>
          <a:p>
            <a:pPr marL="285750" indent="-285750">
              <a:buFontTx/>
              <a:buChar char="-"/>
            </a:pPr>
            <a:r>
              <a:rPr lang="de-DE" dirty="0">
                <a:highlight>
                  <a:srgbClr val="FFFF00"/>
                </a:highlight>
              </a:rPr>
              <a:t>LKW Maut Fahrleistungsindex </a:t>
            </a:r>
            <a:r>
              <a:rPr lang="de-DE" dirty="0">
                <a:highlight>
                  <a:srgbClr val="FFFF00"/>
                </a:highlight>
                <a:sym typeface="Wingdings" pitchFamily="2" charset="2"/>
              </a:rPr>
              <a:t>  gute Korrelation (aber korreliert auch mit Trade Value)</a:t>
            </a:r>
            <a:endParaRPr lang="de-DE" dirty="0">
              <a:highlight>
                <a:srgbClr val="FFFF00"/>
              </a:highlight>
            </a:endParaRPr>
          </a:p>
          <a:p>
            <a:pPr marL="285750" indent="-285750">
              <a:buFontTx/>
              <a:buChar char="-"/>
            </a:pPr>
            <a:r>
              <a:rPr lang="de-DE" dirty="0">
                <a:highlight>
                  <a:srgbClr val="FFFF00"/>
                </a:highlight>
              </a:rPr>
              <a:t>Trade Value. Wieviel Deutschland mit anderen Ländern handelt (Import &amp; Export) </a:t>
            </a:r>
            <a:r>
              <a:rPr lang="de-DE" dirty="0">
                <a:highlight>
                  <a:srgbClr val="FFFF00"/>
                </a:highlight>
                <a:sym typeface="Wingdings" pitchFamily="2" charset="2"/>
              </a:rPr>
              <a:t> gute Korrelation</a:t>
            </a:r>
            <a:endParaRPr lang="de-DE" dirty="0">
              <a:highlight>
                <a:srgbClr val="FFFF00"/>
              </a:highlight>
            </a:endParaRPr>
          </a:p>
          <a:p>
            <a:endParaRPr lang="de-DE" dirty="0"/>
          </a:p>
          <a:p>
            <a:endParaRPr lang="de-DE" dirty="0"/>
          </a:p>
          <a:p>
            <a:r>
              <a:rPr lang="de-DE" b="1" dirty="0"/>
              <a:t>Interne Faktoren:</a:t>
            </a:r>
          </a:p>
          <a:p>
            <a:pPr marL="285750" indent="-285750">
              <a:buFontTx/>
              <a:buChar char="-"/>
            </a:pPr>
            <a:r>
              <a:rPr lang="de-DE" b="1" dirty="0">
                <a:highlight>
                  <a:srgbClr val="FFFF00"/>
                </a:highlight>
              </a:rPr>
              <a:t>OTD</a:t>
            </a:r>
            <a:r>
              <a:rPr lang="de-DE" b="1" dirty="0"/>
              <a:t> </a:t>
            </a:r>
            <a:r>
              <a:rPr lang="de-DE" dirty="0">
                <a:sym typeface="Wingdings" pitchFamily="2" charset="2"/>
              </a:rPr>
              <a:t> Untersuchen, ob die Lieferpünktlichkeit mit der Marge korreliert</a:t>
            </a:r>
          </a:p>
          <a:p>
            <a:endParaRPr lang="de-DE" dirty="0">
              <a:sym typeface="Wingdings" pitchFamily="2" charset="2"/>
            </a:endParaRPr>
          </a:p>
          <a:p>
            <a:r>
              <a:rPr lang="de-DE" dirty="0">
                <a:sym typeface="Wingdings" pitchFamily="2" charset="2"/>
              </a:rPr>
              <a:t>Bennos Vorschlag:</a:t>
            </a:r>
          </a:p>
          <a:p>
            <a:pPr marL="285750" indent="-285750">
              <a:buFontTx/>
              <a:buChar char="-"/>
            </a:pPr>
            <a:r>
              <a:rPr lang="de-DE" dirty="0" err="1">
                <a:sym typeface="Wingdings" pitchFamily="2" charset="2"/>
              </a:rPr>
              <a:t>Requested_Arrival_Date</a:t>
            </a:r>
            <a:r>
              <a:rPr lang="de-DE" dirty="0">
                <a:sym typeface="Wingdings" pitchFamily="2" charset="2"/>
              </a:rPr>
              <a:t> umwandeln in</a:t>
            </a:r>
            <a:r>
              <a:rPr lang="de-DE" b="1" u="sng" dirty="0">
                <a:sym typeface="Wingdings" pitchFamily="2" charset="2"/>
              </a:rPr>
              <a:t> </a:t>
            </a:r>
            <a:r>
              <a:rPr lang="de-DE" b="1" u="sng" dirty="0" err="1">
                <a:sym typeface="Wingdings" pitchFamily="2" charset="2"/>
              </a:rPr>
              <a:t>Weekdays</a:t>
            </a:r>
            <a:r>
              <a:rPr lang="de-DE" b="1" u="sng" dirty="0">
                <a:sym typeface="Wingdings" pitchFamily="2" charset="2"/>
              </a:rPr>
              <a:t> </a:t>
            </a:r>
            <a:r>
              <a:rPr lang="de-DE" dirty="0">
                <a:sym typeface="Wingdings" pitchFamily="2" charset="2"/>
              </a:rPr>
              <a:t>und Durchschnittstabelle über die Marge erstellen</a:t>
            </a:r>
          </a:p>
          <a:p>
            <a:pPr lvl="4"/>
            <a:r>
              <a:rPr lang="de-DE" dirty="0">
                <a:sym typeface="Wingdings" pitchFamily="2" charset="2"/>
              </a:rPr>
              <a:t>       </a:t>
            </a:r>
            <a:r>
              <a:rPr lang="de-DE" dirty="0" err="1">
                <a:sym typeface="Wingdings" pitchFamily="2" charset="2"/>
              </a:rPr>
              <a:t>Transportprice</a:t>
            </a:r>
            <a:r>
              <a:rPr lang="de-DE" dirty="0">
                <a:sym typeface="Wingdings" pitchFamily="2" charset="2"/>
              </a:rPr>
              <a:t>, </a:t>
            </a:r>
            <a:r>
              <a:rPr lang="de-DE" dirty="0" err="1">
                <a:sym typeface="Wingdings" pitchFamily="2" charset="2"/>
              </a:rPr>
              <a:t>Transportbooked</a:t>
            </a:r>
            <a:r>
              <a:rPr lang="de-DE" dirty="0">
                <a:sym typeface="Wingdings" pitchFamily="2" charset="2"/>
              </a:rPr>
              <a:t>, </a:t>
            </a:r>
            <a:r>
              <a:rPr lang="de-DE" dirty="0" err="1">
                <a:sym typeface="Wingdings" pitchFamily="2" charset="2"/>
              </a:rPr>
              <a:t>Transportassigned</a:t>
            </a:r>
            <a:r>
              <a:rPr lang="de-DE" dirty="0">
                <a:sym typeface="Wingdings" pitchFamily="2" charset="2"/>
              </a:rPr>
              <a:t>, </a:t>
            </a:r>
          </a:p>
          <a:p>
            <a:pPr marL="285750" indent="-285750">
              <a:buFontTx/>
              <a:buChar char="-"/>
            </a:pPr>
            <a:endParaRPr lang="de-DE" dirty="0"/>
          </a:p>
        </p:txBody>
      </p:sp>
    </p:spTree>
    <p:extLst>
      <p:ext uri="{BB962C8B-B14F-4D97-AF65-F5344CB8AC3E}">
        <p14:creationId xmlns:p14="http://schemas.microsoft.com/office/powerpoint/2010/main" val="26247521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2. </a:t>
            </a:r>
            <a:r>
              <a:rPr lang="de-DE" dirty="0">
                <a:highlight>
                  <a:srgbClr val="FFFF00"/>
                </a:highlight>
                <a:latin typeface="Oswald"/>
                <a:ea typeface="Oswald"/>
                <a:cs typeface="Oswald"/>
                <a:sym typeface="Oswald"/>
              </a:rPr>
              <a:t>Korrelation</a:t>
            </a:r>
            <a:endParaRPr dirty="0">
              <a:highlight>
                <a:srgbClr val="FFFF00"/>
              </a:highlight>
              <a:latin typeface="Oswald"/>
              <a:ea typeface="Oswald"/>
              <a:cs typeface="Oswald"/>
              <a:sym typeface="Oswald"/>
            </a:endParaRPr>
          </a:p>
        </p:txBody>
      </p:sp>
      <p:sp>
        <p:nvSpPr>
          <p:cNvPr id="193" name="Google Shape;193;p18"/>
          <p:cNvSpPr txBox="1"/>
          <p:nvPr/>
        </p:nvSpPr>
        <p:spPr>
          <a:xfrm>
            <a:off x="-100" y="4866600"/>
            <a:ext cx="41376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600">
                <a:solidFill>
                  <a:srgbClr val="999999"/>
                </a:solidFill>
              </a:rPr>
              <a:t>https://engineering.fb.com/2020/01/13/open-source/open-source-2019/</a:t>
            </a:r>
            <a:endParaRPr sz="600">
              <a:solidFill>
                <a:srgbClr val="999999"/>
              </a:solidFill>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3" name="Grafik 2">
            <a:extLst>
              <a:ext uri="{FF2B5EF4-FFF2-40B4-BE49-F238E27FC236}">
                <a16:creationId xmlns:a16="http://schemas.microsoft.com/office/drawing/2014/main" id="{161FDD17-B270-0746-8082-B1FDAA64E944}"/>
              </a:ext>
            </a:extLst>
          </p:cNvPr>
          <p:cNvPicPr>
            <a:picLocks noChangeAspect="1"/>
          </p:cNvPicPr>
          <p:nvPr/>
        </p:nvPicPr>
        <p:blipFill>
          <a:blip r:embed="rId3"/>
          <a:stretch>
            <a:fillRect/>
          </a:stretch>
        </p:blipFill>
        <p:spPr>
          <a:xfrm>
            <a:off x="436613" y="1053000"/>
            <a:ext cx="5602785" cy="3456264"/>
          </a:xfrm>
          <a:prstGeom prst="rect">
            <a:avLst/>
          </a:prstGeom>
        </p:spPr>
      </p:pic>
      <p:pic>
        <p:nvPicPr>
          <p:cNvPr id="5" name="Grafik 4">
            <a:extLst>
              <a:ext uri="{FF2B5EF4-FFF2-40B4-BE49-F238E27FC236}">
                <a16:creationId xmlns:a16="http://schemas.microsoft.com/office/drawing/2014/main" id="{D1306036-2F68-A841-B78E-67A523834AF8}"/>
              </a:ext>
            </a:extLst>
          </p:cNvPr>
          <p:cNvPicPr>
            <a:picLocks noChangeAspect="1"/>
          </p:cNvPicPr>
          <p:nvPr/>
        </p:nvPicPr>
        <p:blipFill>
          <a:blip r:embed="rId4"/>
          <a:stretch>
            <a:fillRect/>
          </a:stretch>
        </p:blipFill>
        <p:spPr>
          <a:xfrm>
            <a:off x="6141761" y="1437110"/>
            <a:ext cx="3152678" cy="2269280"/>
          </a:xfrm>
          <a:prstGeom prst="rect">
            <a:avLst/>
          </a:prstGeom>
        </p:spPr>
      </p:pic>
      <mc:AlternateContent xmlns:mc="http://schemas.openxmlformats.org/markup-compatibility/2006" xmlns:p14="http://schemas.microsoft.com/office/powerpoint/2010/main">
        <mc:Choice Requires="p14">
          <p:contentPart p14:bwMode="auto" r:id="rId5">
            <p14:nvContentPartPr>
              <p14:cNvPr id="6" name="Freihand 5">
                <a:extLst>
                  <a:ext uri="{FF2B5EF4-FFF2-40B4-BE49-F238E27FC236}">
                    <a16:creationId xmlns:a16="http://schemas.microsoft.com/office/drawing/2014/main" id="{6505801A-C9B7-564F-8C51-E1BFEA42A51F}"/>
                  </a:ext>
                </a:extLst>
              </p14:cNvPr>
              <p14:cNvContentPartPr/>
              <p14:nvPr/>
            </p14:nvContentPartPr>
            <p14:xfrm>
              <a:off x="6422532" y="1909899"/>
              <a:ext cx="158040" cy="226440"/>
            </p14:xfrm>
          </p:contentPart>
        </mc:Choice>
        <mc:Fallback xmlns="">
          <p:pic>
            <p:nvPicPr>
              <p:cNvPr id="6" name="Freihand 5">
                <a:extLst>
                  <a:ext uri="{FF2B5EF4-FFF2-40B4-BE49-F238E27FC236}">
                    <a16:creationId xmlns:a16="http://schemas.microsoft.com/office/drawing/2014/main" id="{6505801A-C9B7-564F-8C51-E1BFEA42A51F}"/>
                  </a:ext>
                </a:extLst>
              </p:cNvPr>
              <p:cNvPicPr/>
              <p:nvPr/>
            </p:nvPicPr>
            <p:blipFill>
              <a:blip r:embed="rId6"/>
              <a:stretch>
                <a:fillRect/>
              </a:stretch>
            </p:blipFill>
            <p:spPr>
              <a:xfrm>
                <a:off x="6418212" y="1905579"/>
                <a:ext cx="166680" cy="2350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Freihand 6">
                <a:extLst>
                  <a:ext uri="{FF2B5EF4-FFF2-40B4-BE49-F238E27FC236}">
                    <a16:creationId xmlns:a16="http://schemas.microsoft.com/office/drawing/2014/main" id="{1C7B724B-DD6B-5A47-B1D1-D870E562C330}"/>
                  </a:ext>
                </a:extLst>
              </p14:cNvPr>
              <p14:cNvContentPartPr/>
              <p14:nvPr/>
            </p14:nvContentPartPr>
            <p14:xfrm>
              <a:off x="7536012" y="2198979"/>
              <a:ext cx="217800" cy="233640"/>
            </p14:xfrm>
          </p:contentPart>
        </mc:Choice>
        <mc:Fallback xmlns="">
          <p:pic>
            <p:nvPicPr>
              <p:cNvPr id="7" name="Freihand 6">
                <a:extLst>
                  <a:ext uri="{FF2B5EF4-FFF2-40B4-BE49-F238E27FC236}">
                    <a16:creationId xmlns:a16="http://schemas.microsoft.com/office/drawing/2014/main" id="{1C7B724B-DD6B-5A47-B1D1-D870E562C330}"/>
                  </a:ext>
                </a:extLst>
              </p:cNvPr>
              <p:cNvPicPr/>
              <p:nvPr/>
            </p:nvPicPr>
            <p:blipFill>
              <a:blip r:embed="rId8"/>
              <a:stretch>
                <a:fillRect/>
              </a:stretch>
            </p:blipFill>
            <p:spPr>
              <a:xfrm>
                <a:off x="7531692" y="2194659"/>
                <a:ext cx="226440" cy="2422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Freihand 9">
                <a:extLst>
                  <a:ext uri="{FF2B5EF4-FFF2-40B4-BE49-F238E27FC236}">
                    <a16:creationId xmlns:a16="http://schemas.microsoft.com/office/drawing/2014/main" id="{F0ABFFBC-A8D7-D04C-8584-D240C518EE50}"/>
                  </a:ext>
                </a:extLst>
              </p14:cNvPr>
              <p14:cNvContentPartPr/>
              <p14:nvPr/>
            </p14:nvContentPartPr>
            <p14:xfrm>
              <a:off x="6265212" y="2851659"/>
              <a:ext cx="529560" cy="861480"/>
            </p14:xfrm>
          </p:contentPart>
        </mc:Choice>
        <mc:Fallback xmlns="">
          <p:pic>
            <p:nvPicPr>
              <p:cNvPr id="10" name="Freihand 9">
                <a:extLst>
                  <a:ext uri="{FF2B5EF4-FFF2-40B4-BE49-F238E27FC236}">
                    <a16:creationId xmlns:a16="http://schemas.microsoft.com/office/drawing/2014/main" id="{F0ABFFBC-A8D7-D04C-8584-D240C518EE50}"/>
                  </a:ext>
                </a:extLst>
              </p:cNvPr>
              <p:cNvPicPr/>
              <p:nvPr/>
            </p:nvPicPr>
            <p:blipFill>
              <a:blip r:embed="rId10"/>
              <a:stretch>
                <a:fillRect/>
              </a:stretch>
            </p:blipFill>
            <p:spPr>
              <a:xfrm>
                <a:off x="6260892" y="2847339"/>
                <a:ext cx="538200" cy="870120"/>
              </a:xfrm>
              <a:prstGeom prst="rect">
                <a:avLst/>
              </a:prstGeom>
            </p:spPr>
          </p:pic>
        </mc:Fallback>
      </mc:AlternateContent>
    </p:spTree>
    <p:extLst>
      <p:ext uri="{BB962C8B-B14F-4D97-AF65-F5344CB8AC3E}">
        <p14:creationId xmlns:p14="http://schemas.microsoft.com/office/powerpoint/2010/main" val="14117432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1. </a:t>
            </a:r>
            <a:r>
              <a:rPr lang="de-DE" dirty="0">
                <a:highlight>
                  <a:srgbClr val="FFFF00"/>
                </a:highlight>
                <a:latin typeface="Oswald"/>
                <a:ea typeface="Oswald"/>
                <a:cs typeface="Oswald"/>
                <a:sym typeface="Oswald"/>
              </a:rPr>
              <a:t>Korrelation</a:t>
            </a:r>
            <a:endParaRPr dirty="0">
              <a:highlight>
                <a:srgbClr val="FFFF00"/>
              </a:highlight>
              <a:latin typeface="Oswald"/>
              <a:ea typeface="Oswald"/>
              <a:cs typeface="Oswald"/>
              <a:sym typeface="Oswald"/>
            </a:endParaRPr>
          </a:p>
        </p:txBody>
      </p:sp>
      <p:sp>
        <p:nvSpPr>
          <p:cNvPr id="193" name="Google Shape;193;p18"/>
          <p:cNvSpPr txBox="1"/>
          <p:nvPr/>
        </p:nvSpPr>
        <p:spPr>
          <a:xfrm>
            <a:off x="-100" y="4866600"/>
            <a:ext cx="41376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600">
                <a:solidFill>
                  <a:srgbClr val="999999"/>
                </a:solidFill>
              </a:rPr>
              <a:t>https://engineering.fb.com/2020/01/13/open-source/open-source-2019/</a:t>
            </a:r>
            <a:endParaRPr sz="600">
              <a:solidFill>
                <a:srgbClr val="999999"/>
              </a:solidFill>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spTree>
    <p:extLst>
      <p:ext uri="{BB962C8B-B14F-4D97-AF65-F5344CB8AC3E}">
        <p14:creationId xmlns:p14="http://schemas.microsoft.com/office/powerpoint/2010/main" val="29355775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p:nvPr/>
        </p:nvSpPr>
        <p:spPr>
          <a:xfrm>
            <a:off x="0" y="0"/>
            <a:ext cx="9144000" cy="51435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txBox="1">
            <a:spLocks noGrp="1"/>
          </p:cNvSpPr>
          <p:nvPr>
            <p:ph type="title"/>
          </p:nvPr>
        </p:nvSpPr>
        <p:spPr>
          <a:xfrm>
            <a:off x="701409" y="516049"/>
            <a:ext cx="8352056" cy="2415410"/>
          </a:xfrm>
          <a:prstGeom prst="rect">
            <a:avLst/>
          </a:prstGeom>
        </p:spPr>
        <p:txBody>
          <a:bodyPr spcFirstLastPara="1" wrap="square" lIns="91425" tIns="91425" rIns="91425" bIns="91425" anchor="b" anchorCtr="0">
            <a:noAutofit/>
          </a:bodyPr>
          <a:lstStyle/>
          <a:p>
            <a:r>
              <a:rPr lang="de-DE" sz="4800" dirty="0">
                <a:solidFill>
                  <a:srgbClr val="FFFFFF"/>
                </a:solidFill>
                <a:latin typeface="Oswald"/>
                <a:ea typeface="Oswald"/>
                <a:cs typeface="Oswald"/>
                <a:sym typeface="Oswald"/>
              </a:rPr>
              <a:t>Dashboard</a:t>
            </a:r>
          </a:p>
        </p:txBody>
      </p:sp>
    </p:spTree>
    <p:extLst>
      <p:ext uri="{BB962C8B-B14F-4D97-AF65-F5344CB8AC3E}">
        <p14:creationId xmlns:p14="http://schemas.microsoft.com/office/powerpoint/2010/main" val="11683914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1. </a:t>
            </a:r>
            <a:r>
              <a:rPr lang="de-DE" dirty="0">
                <a:highlight>
                  <a:srgbClr val="FFFF00"/>
                </a:highlight>
                <a:latin typeface="Oswald"/>
                <a:ea typeface="Oswald"/>
                <a:cs typeface="Oswald"/>
                <a:sym typeface="Oswald"/>
              </a:rPr>
              <a:t>Dashboard: Thema wählen</a:t>
            </a:r>
            <a:endParaRPr dirty="0">
              <a:highlight>
                <a:srgbClr val="FFFF00"/>
              </a:highlight>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sp>
        <p:nvSpPr>
          <p:cNvPr id="2" name="Rechteck 1">
            <a:extLst>
              <a:ext uri="{FF2B5EF4-FFF2-40B4-BE49-F238E27FC236}">
                <a16:creationId xmlns:a16="http://schemas.microsoft.com/office/drawing/2014/main" id="{C3941705-F565-B244-8018-E95E3700ABEC}"/>
              </a:ext>
            </a:extLst>
          </p:cNvPr>
          <p:cNvSpPr/>
          <p:nvPr/>
        </p:nvSpPr>
        <p:spPr>
          <a:xfrm>
            <a:off x="563571" y="1024350"/>
            <a:ext cx="8016658" cy="3898379"/>
          </a:xfrm>
          <a:prstGeom prst="rect">
            <a:avLst/>
          </a:prstGeom>
          <a:solidFill>
            <a:schemeClr val="bg1">
              <a:lumMod val="8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Abgerundetes Rechteck 2">
            <a:extLst>
              <a:ext uri="{FF2B5EF4-FFF2-40B4-BE49-F238E27FC236}">
                <a16:creationId xmlns:a16="http://schemas.microsoft.com/office/drawing/2014/main" id="{E4BB03EB-ADEE-8241-B4D1-34057A845D8A}"/>
              </a:ext>
            </a:extLst>
          </p:cNvPr>
          <p:cNvSpPr/>
          <p:nvPr/>
        </p:nvSpPr>
        <p:spPr>
          <a:xfrm>
            <a:off x="876822" y="1114816"/>
            <a:ext cx="1352811" cy="538620"/>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2,4</a:t>
            </a:r>
          </a:p>
        </p:txBody>
      </p:sp>
      <p:sp>
        <p:nvSpPr>
          <p:cNvPr id="14" name="Abgerundetes Rechteck 13">
            <a:extLst>
              <a:ext uri="{FF2B5EF4-FFF2-40B4-BE49-F238E27FC236}">
                <a16:creationId xmlns:a16="http://schemas.microsoft.com/office/drawing/2014/main" id="{6BA93AC0-50BE-9D4C-9507-057CF6712FEE}"/>
              </a:ext>
            </a:extLst>
          </p:cNvPr>
          <p:cNvSpPr/>
          <p:nvPr/>
        </p:nvSpPr>
        <p:spPr>
          <a:xfrm>
            <a:off x="2404822" y="1114816"/>
            <a:ext cx="1352811" cy="538620"/>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1000</a:t>
            </a:r>
          </a:p>
        </p:txBody>
      </p:sp>
      <p:sp>
        <p:nvSpPr>
          <p:cNvPr id="15" name="Abgerundetes Rechteck 14">
            <a:extLst>
              <a:ext uri="{FF2B5EF4-FFF2-40B4-BE49-F238E27FC236}">
                <a16:creationId xmlns:a16="http://schemas.microsoft.com/office/drawing/2014/main" id="{07DA8FBB-451F-E145-9400-BC1F7A0D15E9}"/>
              </a:ext>
            </a:extLst>
          </p:cNvPr>
          <p:cNvSpPr/>
          <p:nvPr/>
        </p:nvSpPr>
        <p:spPr>
          <a:xfrm>
            <a:off x="6988823" y="1147810"/>
            <a:ext cx="1352811" cy="538620"/>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1000</a:t>
            </a:r>
          </a:p>
        </p:txBody>
      </p:sp>
      <p:sp>
        <p:nvSpPr>
          <p:cNvPr id="22" name="Abgerundetes Rechteck 21">
            <a:extLst>
              <a:ext uri="{FF2B5EF4-FFF2-40B4-BE49-F238E27FC236}">
                <a16:creationId xmlns:a16="http://schemas.microsoft.com/office/drawing/2014/main" id="{267BEC0B-2D82-EF46-B3A6-52571617E259}"/>
              </a:ext>
            </a:extLst>
          </p:cNvPr>
          <p:cNvSpPr/>
          <p:nvPr/>
        </p:nvSpPr>
        <p:spPr>
          <a:xfrm>
            <a:off x="5460822" y="1147810"/>
            <a:ext cx="1352811" cy="538620"/>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1000</a:t>
            </a:r>
          </a:p>
        </p:txBody>
      </p:sp>
      <p:sp>
        <p:nvSpPr>
          <p:cNvPr id="23" name="Abgerundetes Rechteck 22">
            <a:extLst>
              <a:ext uri="{FF2B5EF4-FFF2-40B4-BE49-F238E27FC236}">
                <a16:creationId xmlns:a16="http://schemas.microsoft.com/office/drawing/2014/main" id="{FE4EB6E9-3328-494B-B584-A7EBF5E32C12}"/>
              </a:ext>
            </a:extLst>
          </p:cNvPr>
          <p:cNvSpPr/>
          <p:nvPr/>
        </p:nvSpPr>
        <p:spPr>
          <a:xfrm>
            <a:off x="3932822" y="1117600"/>
            <a:ext cx="1352811" cy="538620"/>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1000</a:t>
            </a:r>
          </a:p>
        </p:txBody>
      </p:sp>
      <p:pic>
        <p:nvPicPr>
          <p:cNvPr id="25" name="Grafik 24">
            <a:extLst>
              <a:ext uri="{FF2B5EF4-FFF2-40B4-BE49-F238E27FC236}">
                <a16:creationId xmlns:a16="http://schemas.microsoft.com/office/drawing/2014/main" id="{D71E4DD5-CF47-4E44-8859-019DD1857380}"/>
              </a:ext>
            </a:extLst>
          </p:cNvPr>
          <p:cNvPicPr>
            <a:picLocks noChangeAspect="1"/>
          </p:cNvPicPr>
          <p:nvPr/>
        </p:nvPicPr>
        <p:blipFill>
          <a:blip r:embed="rId3"/>
          <a:stretch>
            <a:fillRect/>
          </a:stretch>
        </p:blipFill>
        <p:spPr>
          <a:xfrm>
            <a:off x="876822" y="1790082"/>
            <a:ext cx="3771770" cy="2329068"/>
          </a:xfrm>
          <a:prstGeom prst="rect">
            <a:avLst/>
          </a:prstGeom>
        </p:spPr>
      </p:pic>
      <p:pic>
        <p:nvPicPr>
          <p:cNvPr id="26" name="Grafik 25">
            <a:extLst>
              <a:ext uri="{FF2B5EF4-FFF2-40B4-BE49-F238E27FC236}">
                <a16:creationId xmlns:a16="http://schemas.microsoft.com/office/drawing/2014/main" id="{37B8F916-3298-7C45-A6CE-98A5FFFAA5D9}"/>
              </a:ext>
            </a:extLst>
          </p:cNvPr>
          <p:cNvPicPr>
            <a:picLocks noChangeAspect="1"/>
          </p:cNvPicPr>
          <p:nvPr/>
        </p:nvPicPr>
        <p:blipFill>
          <a:blip r:embed="rId4"/>
          <a:stretch>
            <a:fillRect/>
          </a:stretch>
        </p:blipFill>
        <p:spPr>
          <a:xfrm>
            <a:off x="4711328" y="1809890"/>
            <a:ext cx="1974886" cy="1219492"/>
          </a:xfrm>
          <a:prstGeom prst="rect">
            <a:avLst/>
          </a:prstGeom>
        </p:spPr>
      </p:pic>
      <p:sp>
        <p:nvSpPr>
          <p:cNvPr id="27" name="Abgerundetes Rechteck 26">
            <a:extLst>
              <a:ext uri="{FF2B5EF4-FFF2-40B4-BE49-F238E27FC236}">
                <a16:creationId xmlns:a16="http://schemas.microsoft.com/office/drawing/2014/main" id="{C6B3DC36-2A2B-AE45-8B9C-89C8092011EC}"/>
              </a:ext>
            </a:extLst>
          </p:cNvPr>
          <p:cNvSpPr/>
          <p:nvPr/>
        </p:nvSpPr>
        <p:spPr>
          <a:xfrm>
            <a:off x="6988823" y="1892972"/>
            <a:ext cx="1352811" cy="538620"/>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Filter</a:t>
            </a:r>
          </a:p>
        </p:txBody>
      </p:sp>
    </p:spTree>
    <p:extLst>
      <p:ext uri="{BB962C8B-B14F-4D97-AF65-F5344CB8AC3E}">
        <p14:creationId xmlns:p14="http://schemas.microsoft.com/office/powerpoint/2010/main" val="41610818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04024"/>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sz="2400" dirty="0">
                <a:latin typeface="Oswald"/>
                <a:ea typeface="Oswald"/>
                <a:cs typeface="Oswald"/>
                <a:sym typeface="Oswald"/>
              </a:rPr>
              <a:t>2. </a:t>
            </a:r>
            <a:r>
              <a:rPr lang="de-DE" sz="2400" dirty="0">
                <a:highlight>
                  <a:srgbClr val="FFFF00"/>
                </a:highlight>
                <a:latin typeface="Oswald"/>
                <a:ea typeface="Oswald"/>
                <a:cs typeface="Oswald"/>
                <a:sym typeface="Oswald"/>
              </a:rPr>
              <a:t>Dashboard: Umsatz, Kosten und Marge</a:t>
            </a:r>
            <a:endParaRPr sz="2400" dirty="0">
              <a:highlight>
                <a:srgbClr val="FFFF00"/>
              </a:highlight>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sp>
        <p:nvSpPr>
          <p:cNvPr id="9" name="Rechteck 8">
            <a:extLst>
              <a:ext uri="{FF2B5EF4-FFF2-40B4-BE49-F238E27FC236}">
                <a16:creationId xmlns:a16="http://schemas.microsoft.com/office/drawing/2014/main" id="{D331776D-2EB1-FE49-8EDE-F0151DBF6889}"/>
              </a:ext>
            </a:extLst>
          </p:cNvPr>
          <p:cNvSpPr/>
          <p:nvPr/>
        </p:nvSpPr>
        <p:spPr>
          <a:xfrm>
            <a:off x="563571" y="1490597"/>
            <a:ext cx="8016658" cy="3432132"/>
          </a:xfrm>
          <a:prstGeom prst="rect">
            <a:avLst/>
          </a:prstGeom>
          <a:solidFill>
            <a:schemeClr val="bg1">
              <a:lumMod val="8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Abgerundetes Rechteck 9">
            <a:extLst>
              <a:ext uri="{FF2B5EF4-FFF2-40B4-BE49-F238E27FC236}">
                <a16:creationId xmlns:a16="http://schemas.microsoft.com/office/drawing/2014/main" id="{62EEFDA5-224C-4B47-8D76-D08BF99E11A5}"/>
              </a:ext>
            </a:extLst>
          </p:cNvPr>
          <p:cNvSpPr/>
          <p:nvPr/>
        </p:nvSpPr>
        <p:spPr>
          <a:xfrm>
            <a:off x="856874" y="1710129"/>
            <a:ext cx="1352811" cy="474201"/>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2,4</a:t>
            </a:r>
          </a:p>
        </p:txBody>
      </p:sp>
      <p:sp>
        <p:nvSpPr>
          <p:cNvPr id="11" name="Abgerundetes Rechteck 10">
            <a:extLst>
              <a:ext uri="{FF2B5EF4-FFF2-40B4-BE49-F238E27FC236}">
                <a16:creationId xmlns:a16="http://schemas.microsoft.com/office/drawing/2014/main" id="{66B1FD51-102F-D544-AA23-F218ED7EF452}"/>
              </a:ext>
            </a:extLst>
          </p:cNvPr>
          <p:cNvSpPr/>
          <p:nvPr/>
        </p:nvSpPr>
        <p:spPr>
          <a:xfrm>
            <a:off x="2423385" y="1710129"/>
            <a:ext cx="1352811" cy="474201"/>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1000</a:t>
            </a:r>
          </a:p>
        </p:txBody>
      </p:sp>
      <p:sp>
        <p:nvSpPr>
          <p:cNvPr id="12" name="Abgerundetes Rechteck 11">
            <a:extLst>
              <a:ext uri="{FF2B5EF4-FFF2-40B4-BE49-F238E27FC236}">
                <a16:creationId xmlns:a16="http://schemas.microsoft.com/office/drawing/2014/main" id="{52F68EC9-A64D-E840-B403-F4E1A24E262D}"/>
              </a:ext>
            </a:extLst>
          </p:cNvPr>
          <p:cNvSpPr/>
          <p:nvPr/>
        </p:nvSpPr>
        <p:spPr>
          <a:xfrm>
            <a:off x="7036614" y="1710129"/>
            <a:ext cx="1352811" cy="474201"/>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1000</a:t>
            </a:r>
          </a:p>
        </p:txBody>
      </p:sp>
      <p:sp>
        <p:nvSpPr>
          <p:cNvPr id="13" name="Abgerundetes Rechteck 12">
            <a:extLst>
              <a:ext uri="{FF2B5EF4-FFF2-40B4-BE49-F238E27FC236}">
                <a16:creationId xmlns:a16="http://schemas.microsoft.com/office/drawing/2014/main" id="{F6108FB1-EB7C-A644-A84F-A30DAEA4D102}"/>
              </a:ext>
            </a:extLst>
          </p:cNvPr>
          <p:cNvSpPr/>
          <p:nvPr/>
        </p:nvSpPr>
        <p:spPr>
          <a:xfrm>
            <a:off x="5470103" y="1710129"/>
            <a:ext cx="1352811" cy="474201"/>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1000</a:t>
            </a:r>
          </a:p>
        </p:txBody>
      </p:sp>
      <p:sp>
        <p:nvSpPr>
          <p:cNvPr id="14" name="Abgerundetes Rechteck 13">
            <a:extLst>
              <a:ext uri="{FF2B5EF4-FFF2-40B4-BE49-F238E27FC236}">
                <a16:creationId xmlns:a16="http://schemas.microsoft.com/office/drawing/2014/main" id="{158B59B7-670D-3D4E-B480-D794C3105130}"/>
              </a:ext>
            </a:extLst>
          </p:cNvPr>
          <p:cNvSpPr/>
          <p:nvPr/>
        </p:nvSpPr>
        <p:spPr>
          <a:xfrm>
            <a:off x="3942103" y="1710129"/>
            <a:ext cx="1352811" cy="474201"/>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1000</a:t>
            </a:r>
          </a:p>
        </p:txBody>
      </p:sp>
      <p:pic>
        <p:nvPicPr>
          <p:cNvPr id="15" name="Grafik 14">
            <a:extLst>
              <a:ext uri="{FF2B5EF4-FFF2-40B4-BE49-F238E27FC236}">
                <a16:creationId xmlns:a16="http://schemas.microsoft.com/office/drawing/2014/main" id="{C435AC19-545A-8945-8EEB-43033E891A40}"/>
              </a:ext>
            </a:extLst>
          </p:cNvPr>
          <p:cNvPicPr>
            <a:picLocks noChangeAspect="1"/>
          </p:cNvPicPr>
          <p:nvPr/>
        </p:nvPicPr>
        <p:blipFill>
          <a:blip r:embed="rId3"/>
          <a:stretch>
            <a:fillRect/>
          </a:stretch>
        </p:blipFill>
        <p:spPr>
          <a:xfrm>
            <a:off x="876822" y="2410408"/>
            <a:ext cx="3771770" cy="2329068"/>
          </a:xfrm>
          <a:prstGeom prst="rect">
            <a:avLst/>
          </a:prstGeom>
        </p:spPr>
      </p:pic>
      <p:pic>
        <p:nvPicPr>
          <p:cNvPr id="22" name="Grafik 21">
            <a:extLst>
              <a:ext uri="{FF2B5EF4-FFF2-40B4-BE49-F238E27FC236}">
                <a16:creationId xmlns:a16="http://schemas.microsoft.com/office/drawing/2014/main" id="{FF2EAAC7-FD42-3440-8990-BF1DC09E0676}"/>
              </a:ext>
            </a:extLst>
          </p:cNvPr>
          <p:cNvPicPr>
            <a:picLocks noChangeAspect="1"/>
          </p:cNvPicPr>
          <p:nvPr/>
        </p:nvPicPr>
        <p:blipFill>
          <a:blip r:embed="rId4"/>
          <a:stretch>
            <a:fillRect/>
          </a:stretch>
        </p:blipFill>
        <p:spPr>
          <a:xfrm>
            <a:off x="4711328" y="2410408"/>
            <a:ext cx="1974886" cy="1219492"/>
          </a:xfrm>
          <a:prstGeom prst="rect">
            <a:avLst/>
          </a:prstGeom>
        </p:spPr>
      </p:pic>
      <p:sp>
        <p:nvSpPr>
          <p:cNvPr id="23" name="Abgerundetes Rechteck 22">
            <a:extLst>
              <a:ext uri="{FF2B5EF4-FFF2-40B4-BE49-F238E27FC236}">
                <a16:creationId xmlns:a16="http://schemas.microsoft.com/office/drawing/2014/main" id="{FF0AB831-2DA6-4A48-921F-0A6EB0DF457E}"/>
              </a:ext>
            </a:extLst>
          </p:cNvPr>
          <p:cNvSpPr/>
          <p:nvPr/>
        </p:nvSpPr>
        <p:spPr>
          <a:xfrm>
            <a:off x="6988823" y="2410408"/>
            <a:ext cx="1352811" cy="474201"/>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Filter</a:t>
            </a:r>
          </a:p>
        </p:txBody>
      </p:sp>
      <p:sp>
        <p:nvSpPr>
          <p:cNvPr id="24" name="Rechteck 23">
            <a:extLst>
              <a:ext uri="{FF2B5EF4-FFF2-40B4-BE49-F238E27FC236}">
                <a16:creationId xmlns:a16="http://schemas.microsoft.com/office/drawing/2014/main" id="{D315EA66-1D92-7545-8D87-F304895DFF1C}"/>
              </a:ext>
            </a:extLst>
          </p:cNvPr>
          <p:cNvSpPr/>
          <p:nvPr/>
        </p:nvSpPr>
        <p:spPr>
          <a:xfrm>
            <a:off x="563571" y="897050"/>
            <a:ext cx="8016658" cy="476686"/>
          </a:xfrm>
          <a:prstGeom prst="rect">
            <a:avLst/>
          </a:prstGeom>
          <a:solidFill>
            <a:schemeClr val="bg1">
              <a:lumMod val="8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Abgerundetes Rechteck 24">
            <a:extLst>
              <a:ext uri="{FF2B5EF4-FFF2-40B4-BE49-F238E27FC236}">
                <a16:creationId xmlns:a16="http://schemas.microsoft.com/office/drawing/2014/main" id="{87955309-8AEB-0B4E-9CF7-AC1141A8D32F}"/>
              </a:ext>
            </a:extLst>
          </p:cNvPr>
          <p:cNvSpPr/>
          <p:nvPr/>
        </p:nvSpPr>
        <p:spPr>
          <a:xfrm>
            <a:off x="725425" y="1011824"/>
            <a:ext cx="1352811" cy="322390"/>
          </a:xfrm>
          <a:prstGeom prst="roundRect">
            <a:avLst/>
          </a:prstGeom>
          <a:solidFill>
            <a:srgbClr val="3B59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solidFill>
                  <a:schemeClr val="bg1"/>
                </a:solidFill>
              </a:rPr>
              <a:t>2,4</a:t>
            </a:r>
          </a:p>
        </p:txBody>
      </p:sp>
    </p:spTree>
    <p:extLst>
      <p:ext uri="{BB962C8B-B14F-4D97-AF65-F5344CB8AC3E}">
        <p14:creationId xmlns:p14="http://schemas.microsoft.com/office/powerpoint/2010/main" val="30016562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2. </a:t>
            </a:r>
            <a:r>
              <a:rPr lang="de-DE" dirty="0">
                <a:highlight>
                  <a:srgbClr val="FFFF00"/>
                </a:highlight>
                <a:latin typeface="Oswald"/>
                <a:ea typeface="Oswald"/>
                <a:cs typeface="Oswald"/>
                <a:sym typeface="Oswald"/>
              </a:rPr>
              <a:t>Dashboard</a:t>
            </a:r>
            <a:endParaRPr dirty="0">
              <a:highlight>
                <a:srgbClr val="FFFF00"/>
              </a:highlight>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sp>
        <p:nvSpPr>
          <p:cNvPr id="2" name="Textfeld 1">
            <a:extLst>
              <a:ext uri="{FF2B5EF4-FFF2-40B4-BE49-F238E27FC236}">
                <a16:creationId xmlns:a16="http://schemas.microsoft.com/office/drawing/2014/main" id="{8D3E47FB-CF49-FD4B-B0B7-C11242B1C04D}"/>
              </a:ext>
            </a:extLst>
          </p:cNvPr>
          <p:cNvSpPr txBox="1"/>
          <p:nvPr/>
        </p:nvSpPr>
        <p:spPr>
          <a:xfrm>
            <a:off x="839244" y="1215025"/>
            <a:ext cx="4446740" cy="1384995"/>
          </a:xfrm>
          <a:prstGeom prst="rect">
            <a:avLst/>
          </a:prstGeom>
          <a:noFill/>
        </p:spPr>
        <p:txBody>
          <a:bodyPr wrap="square" rtlCol="0">
            <a:spAutoFit/>
          </a:bodyPr>
          <a:lstStyle/>
          <a:p>
            <a:r>
              <a:rPr lang="de-DE" dirty="0"/>
              <a:t>Herausforderung:</a:t>
            </a:r>
          </a:p>
          <a:p>
            <a:r>
              <a:rPr lang="de-DE" dirty="0"/>
              <a:t>….</a:t>
            </a:r>
          </a:p>
          <a:p>
            <a:endParaRPr lang="de-DE" dirty="0"/>
          </a:p>
          <a:p>
            <a:endParaRPr lang="de-DE" dirty="0"/>
          </a:p>
          <a:p>
            <a:r>
              <a:rPr lang="de-DE" dirty="0"/>
              <a:t>Anwendung/Vorteile:</a:t>
            </a:r>
          </a:p>
          <a:p>
            <a:r>
              <a:rPr lang="de-DE" dirty="0"/>
              <a:t>…</a:t>
            </a:r>
          </a:p>
        </p:txBody>
      </p:sp>
    </p:spTree>
    <p:extLst>
      <p:ext uri="{BB962C8B-B14F-4D97-AF65-F5344CB8AC3E}">
        <p14:creationId xmlns:p14="http://schemas.microsoft.com/office/powerpoint/2010/main" val="3891407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 </a:t>
            </a:r>
            <a:r>
              <a:rPr lang="de-DE" dirty="0">
                <a:highlight>
                  <a:srgbClr val="FFFF00"/>
                </a:highlight>
                <a:latin typeface="Oswald"/>
                <a:ea typeface="Oswald"/>
                <a:cs typeface="Oswald"/>
                <a:sym typeface="Oswald"/>
              </a:rPr>
              <a:t>Inspiration</a:t>
            </a:r>
            <a:endParaRPr dirty="0">
              <a:highlight>
                <a:srgbClr val="FFFF00"/>
              </a:highlight>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4" name="Grafik 3">
            <a:extLst>
              <a:ext uri="{FF2B5EF4-FFF2-40B4-BE49-F238E27FC236}">
                <a16:creationId xmlns:a16="http://schemas.microsoft.com/office/drawing/2014/main" id="{0ABA4674-3BDA-0D43-82F5-C44440A07377}"/>
              </a:ext>
            </a:extLst>
          </p:cNvPr>
          <p:cNvPicPr>
            <a:picLocks noChangeAspect="1"/>
          </p:cNvPicPr>
          <p:nvPr/>
        </p:nvPicPr>
        <p:blipFill>
          <a:blip r:embed="rId3"/>
          <a:stretch>
            <a:fillRect/>
          </a:stretch>
        </p:blipFill>
        <p:spPr>
          <a:xfrm>
            <a:off x="671189" y="387900"/>
            <a:ext cx="8560079" cy="4755600"/>
          </a:xfrm>
          <a:prstGeom prst="rect">
            <a:avLst/>
          </a:prstGeom>
        </p:spPr>
      </p:pic>
    </p:spTree>
    <p:extLst>
      <p:ext uri="{BB962C8B-B14F-4D97-AF65-F5344CB8AC3E}">
        <p14:creationId xmlns:p14="http://schemas.microsoft.com/office/powerpoint/2010/main" val="34504126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 </a:t>
            </a:r>
            <a:r>
              <a:rPr lang="de-DE" dirty="0">
                <a:highlight>
                  <a:srgbClr val="FFFF00"/>
                </a:highlight>
                <a:latin typeface="Oswald"/>
                <a:ea typeface="Oswald"/>
                <a:cs typeface="Oswald"/>
                <a:sym typeface="Oswald"/>
              </a:rPr>
              <a:t>Inspiration</a:t>
            </a:r>
            <a:endParaRPr dirty="0">
              <a:highlight>
                <a:srgbClr val="FFFF00"/>
              </a:highlight>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3" name="Grafik 2">
            <a:extLst>
              <a:ext uri="{FF2B5EF4-FFF2-40B4-BE49-F238E27FC236}">
                <a16:creationId xmlns:a16="http://schemas.microsoft.com/office/drawing/2014/main" id="{B9A9A0A9-62A1-884B-99F4-96E3F3D26972}"/>
              </a:ext>
            </a:extLst>
          </p:cNvPr>
          <p:cNvPicPr>
            <a:picLocks noChangeAspect="1"/>
          </p:cNvPicPr>
          <p:nvPr/>
        </p:nvPicPr>
        <p:blipFill>
          <a:blip r:embed="rId3"/>
          <a:stretch>
            <a:fillRect/>
          </a:stretch>
        </p:blipFill>
        <p:spPr>
          <a:xfrm>
            <a:off x="356933" y="97050"/>
            <a:ext cx="8475300" cy="4767356"/>
          </a:xfrm>
          <a:prstGeom prst="rect">
            <a:avLst/>
          </a:prstGeom>
        </p:spPr>
      </p:pic>
    </p:spTree>
    <p:extLst>
      <p:ext uri="{BB962C8B-B14F-4D97-AF65-F5344CB8AC3E}">
        <p14:creationId xmlns:p14="http://schemas.microsoft.com/office/powerpoint/2010/main" val="262172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 dirty="0">
                <a:latin typeface="Oswald"/>
                <a:ea typeface="Oswald"/>
                <a:cs typeface="Oswald"/>
                <a:sym typeface="Oswald"/>
              </a:rPr>
              <a:t>Team</a:t>
            </a:r>
            <a:endParaRPr dirty="0">
              <a:latin typeface="Oswald"/>
              <a:ea typeface="Oswald"/>
              <a:cs typeface="Oswald"/>
              <a:sym typeface="Oswald"/>
            </a:endParaRPr>
          </a:p>
        </p:txBody>
      </p:sp>
      <p:sp>
        <p:nvSpPr>
          <p:cNvPr id="12" name="Textfeld 11">
            <a:extLst>
              <a:ext uri="{FF2B5EF4-FFF2-40B4-BE49-F238E27FC236}">
                <a16:creationId xmlns:a16="http://schemas.microsoft.com/office/drawing/2014/main" id="{808B0E14-3CAA-874F-8601-B259494722ED}"/>
              </a:ext>
            </a:extLst>
          </p:cNvPr>
          <p:cNvSpPr txBox="1"/>
          <p:nvPr/>
        </p:nvSpPr>
        <p:spPr>
          <a:xfrm>
            <a:off x="432233" y="3313635"/>
            <a:ext cx="1964505" cy="1138773"/>
          </a:xfrm>
          <a:prstGeom prst="rect">
            <a:avLst/>
          </a:prstGeom>
          <a:noFill/>
        </p:spPr>
        <p:txBody>
          <a:bodyPr wrap="square" rtlCol="0">
            <a:spAutoFit/>
          </a:bodyPr>
          <a:lstStyle/>
          <a:p>
            <a:r>
              <a:rPr lang="de-DE" b="1" dirty="0"/>
              <a:t>Anh-Thu Tran</a:t>
            </a:r>
          </a:p>
          <a:p>
            <a:r>
              <a:rPr lang="de-DE" sz="1200" dirty="0"/>
              <a:t>TU Berlin</a:t>
            </a:r>
          </a:p>
          <a:p>
            <a:r>
              <a:rPr lang="de-DE" sz="1200" dirty="0"/>
              <a:t>Wirtschaftsinformatik </a:t>
            </a:r>
            <a:r>
              <a:rPr lang="de-DE" sz="1200" dirty="0" err="1"/>
              <a:t>MSc</a:t>
            </a:r>
            <a:endParaRPr lang="de-DE" sz="1200" dirty="0"/>
          </a:p>
          <a:p>
            <a:endParaRPr lang="de-DE" sz="1400" dirty="0"/>
          </a:p>
          <a:p>
            <a:endParaRPr lang="de-DE" dirty="0"/>
          </a:p>
        </p:txBody>
      </p:sp>
      <p:pic>
        <p:nvPicPr>
          <p:cNvPr id="22" name="Grafik 21">
            <a:extLst>
              <a:ext uri="{FF2B5EF4-FFF2-40B4-BE49-F238E27FC236}">
                <a16:creationId xmlns:a16="http://schemas.microsoft.com/office/drawing/2014/main" id="{B0858827-0AB5-A946-B221-676B8A9D73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233" y="1387443"/>
            <a:ext cx="1964505" cy="1859732"/>
          </a:xfrm>
          <a:prstGeom prst="rect">
            <a:avLst/>
          </a:prstGeom>
        </p:spPr>
      </p:pic>
      <p:sp>
        <p:nvSpPr>
          <p:cNvPr id="30" name="Textfeld 29">
            <a:extLst>
              <a:ext uri="{FF2B5EF4-FFF2-40B4-BE49-F238E27FC236}">
                <a16:creationId xmlns:a16="http://schemas.microsoft.com/office/drawing/2014/main" id="{C5D7B38A-A3D1-5149-B970-EE8F1E6CFD9E}"/>
              </a:ext>
            </a:extLst>
          </p:cNvPr>
          <p:cNvSpPr txBox="1"/>
          <p:nvPr/>
        </p:nvSpPr>
        <p:spPr>
          <a:xfrm>
            <a:off x="2607393" y="3313635"/>
            <a:ext cx="1964505" cy="1138773"/>
          </a:xfrm>
          <a:prstGeom prst="rect">
            <a:avLst/>
          </a:prstGeom>
          <a:noFill/>
        </p:spPr>
        <p:txBody>
          <a:bodyPr wrap="square" rtlCol="0">
            <a:spAutoFit/>
          </a:bodyPr>
          <a:lstStyle/>
          <a:p>
            <a:r>
              <a:rPr lang="de-DE" b="1" dirty="0"/>
              <a:t>Wilke </a:t>
            </a:r>
            <a:r>
              <a:rPr lang="de-DE" b="1" dirty="0" err="1"/>
              <a:t>Klausing</a:t>
            </a:r>
            <a:endParaRPr lang="de-DE" b="1" dirty="0"/>
          </a:p>
          <a:p>
            <a:r>
              <a:rPr lang="de-DE" sz="1200" dirty="0"/>
              <a:t>TU Berlin</a:t>
            </a:r>
          </a:p>
          <a:p>
            <a:r>
              <a:rPr lang="de-DE" sz="1200" dirty="0"/>
              <a:t>Wirtschaftsinformatik </a:t>
            </a:r>
            <a:r>
              <a:rPr lang="de-DE" sz="1200" dirty="0" err="1"/>
              <a:t>MSc</a:t>
            </a:r>
            <a:endParaRPr lang="de-DE" sz="1200" dirty="0"/>
          </a:p>
          <a:p>
            <a:endParaRPr lang="de-DE" sz="1400" dirty="0"/>
          </a:p>
          <a:p>
            <a:endParaRPr lang="de-DE" dirty="0"/>
          </a:p>
        </p:txBody>
      </p:sp>
      <p:sp>
        <p:nvSpPr>
          <p:cNvPr id="31" name="Textfeld 30">
            <a:extLst>
              <a:ext uri="{FF2B5EF4-FFF2-40B4-BE49-F238E27FC236}">
                <a16:creationId xmlns:a16="http://schemas.microsoft.com/office/drawing/2014/main" id="{166688BF-02EC-2446-B702-211517AEC76D}"/>
              </a:ext>
            </a:extLst>
          </p:cNvPr>
          <p:cNvSpPr txBox="1"/>
          <p:nvPr/>
        </p:nvSpPr>
        <p:spPr>
          <a:xfrm>
            <a:off x="7008896" y="3313635"/>
            <a:ext cx="2015687" cy="1107996"/>
          </a:xfrm>
          <a:prstGeom prst="rect">
            <a:avLst/>
          </a:prstGeom>
          <a:noFill/>
        </p:spPr>
        <p:txBody>
          <a:bodyPr wrap="square" rtlCol="0">
            <a:spAutoFit/>
          </a:bodyPr>
          <a:lstStyle/>
          <a:p>
            <a:r>
              <a:rPr lang="de-DE" b="1" dirty="0"/>
              <a:t>Thi Minh Trang Dinh</a:t>
            </a:r>
          </a:p>
          <a:p>
            <a:r>
              <a:rPr lang="de-DE" sz="1200" dirty="0">
                <a:latin typeface="+mn-lt"/>
              </a:rPr>
              <a:t>TU Berlin</a:t>
            </a:r>
          </a:p>
          <a:p>
            <a:r>
              <a:rPr lang="de-DE" sz="1200" dirty="0">
                <a:latin typeface="+mn-lt"/>
              </a:rPr>
              <a:t>Wirtschaftsingenieurwesen</a:t>
            </a:r>
          </a:p>
          <a:p>
            <a:r>
              <a:rPr lang="de-DE" sz="1200" dirty="0" err="1">
                <a:latin typeface="+mn-lt"/>
              </a:rPr>
              <a:t>MSc</a:t>
            </a:r>
            <a:endParaRPr lang="de-DE" sz="1200" dirty="0">
              <a:latin typeface="+mn-lt"/>
            </a:endParaRPr>
          </a:p>
          <a:p>
            <a:endParaRPr lang="de-DE" dirty="0"/>
          </a:p>
        </p:txBody>
      </p:sp>
      <p:sp>
        <p:nvSpPr>
          <p:cNvPr id="32" name="Textfeld 31">
            <a:extLst>
              <a:ext uri="{FF2B5EF4-FFF2-40B4-BE49-F238E27FC236}">
                <a16:creationId xmlns:a16="http://schemas.microsoft.com/office/drawing/2014/main" id="{6DF7A789-7B43-294B-8BCD-7492E31D9B14}"/>
              </a:ext>
            </a:extLst>
          </p:cNvPr>
          <p:cNvSpPr txBox="1"/>
          <p:nvPr/>
        </p:nvSpPr>
        <p:spPr>
          <a:xfrm>
            <a:off x="4782553" y="3313635"/>
            <a:ext cx="2015687" cy="1292662"/>
          </a:xfrm>
          <a:prstGeom prst="rect">
            <a:avLst/>
          </a:prstGeom>
          <a:noFill/>
        </p:spPr>
        <p:txBody>
          <a:bodyPr wrap="square" rtlCol="0">
            <a:spAutoFit/>
          </a:bodyPr>
          <a:lstStyle/>
          <a:p>
            <a:r>
              <a:rPr lang="de-DE" b="1" dirty="0" err="1"/>
              <a:t>Toke</a:t>
            </a:r>
            <a:r>
              <a:rPr lang="de-DE" b="1" dirty="0"/>
              <a:t> Schöning</a:t>
            </a:r>
          </a:p>
          <a:p>
            <a:r>
              <a:rPr lang="de-DE" sz="1200" dirty="0"/>
              <a:t>TU Berlin</a:t>
            </a:r>
          </a:p>
          <a:p>
            <a:r>
              <a:rPr lang="de-DE" sz="1200" dirty="0"/>
              <a:t>Wirtschaftsingenieurwesen </a:t>
            </a:r>
            <a:r>
              <a:rPr lang="de-DE" sz="1200" dirty="0" err="1"/>
              <a:t>MSc</a:t>
            </a:r>
            <a:endParaRPr lang="de-DE" sz="1200" dirty="0"/>
          </a:p>
          <a:p>
            <a:endParaRPr lang="de-DE" sz="1400" dirty="0"/>
          </a:p>
          <a:p>
            <a:endParaRPr lang="de-DE" dirty="0"/>
          </a:p>
        </p:txBody>
      </p:sp>
      <p:pic>
        <p:nvPicPr>
          <p:cNvPr id="4" name="Grafik 3">
            <a:extLst>
              <a:ext uri="{FF2B5EF4-FFF2-40B4-BE49-F238E27FC236}">
                <a16:creationId xmlns:a16="http://schemas.microsoft.com/office/drawing/2014/main" id="{F270AF6C-3D18-4643-85A0-A8284B26B7FF}"/>
              </a:ext>
            </a:extLst>
          </p:cNvPr>
          <p:cNvPicPr>
            <a:picLocks noChangeAspect="1"/>
          </p:cNvPicPr>
          <p:nvPr/>
        </p:nvPicPr>
        <p:blipFill rotWithShape="1">
          <a:blip r:embed="rId4"/>
          <a:srcRect l="12493" t="16091" r="13243" b="1162"/>
          <a:stretch/>
        </p:blipFill>
        <p:spPr>
          <a:xfrm>
            <a:off x="2620361" y="1387443"/>
            <a:ext cx="1976783" cy="1859732"/>
          </a:xfrm>
          <a:prstGeom prst="rect">
            <a:avLst/>
          </a:prstGeom>
        </p:spPr>
      </p:pic>
      <p:pic>
        <p:nvPicPr>
          <p:cNvPr id="7" name="Grafik 6" descr="Ein Bild, das Gras, draußen, Person, stehend enthält.&#10;&#10;Automatisch generierte Beschreibung">
            <a:extLst>
              <a:ext uri="{FF2B5EF4-FFF2-40B4-BE49-F238E27FC236}">
                <a16:creationId xmlns:a16="http://schemas.microsoft.com/office/drawing/2014/main" id="{7D088BE6-284F-4C2E-BAA9-587AB19EF018}"/>
              </a:ext>
            </a:extLst>
          </p:cNvPr>
          <p:cNvPicPr>
            <a:picLocks noChangeAspect="1"/>
          </p:cNvPicPr>
          <p:nvPr/>
        </p:nvPicPr>
        <p:blipFill rotWithShape="1">
          <a:blip r:embed="rId5"/>
          <a:srcRect l="39784" t="37968" r="2362" b="26283"/>
          <a:stretch/>
        </p:blipFill>
        <p:spPr>
          <a:xfrm>
            <a:off x="7008896" y="1387443"/>
            <a:ext cx="1970644" cy="1838739"/>
          </a:xfrm>
          <a:prstGeom prst="rect">
            <a:avLst/>
          </a:prstGeom>
        </p:spPr>
      </p:pic>
      <p:pic>
        <p:nvPicPr>
          <p:cNvPr id="5" name="Grafik 4">
            <a:extLst>
              <a:ext uri="{FF2B5EF4-FFF2-40B4-BE49-F238E27FC236}">
                <a16:creationId xmlns:a16="http://schemas.microsoft.com/office/drawing/2014/main" id="{634266D4-7645-064A-9795-20F5609E43B8}"/>
              </a:ext>
            </a:extLst>
          </p:cNvPr>
          <p:cNvPicPr>
            <a:picLocks noChangeAspect="1"/>
          </p:cNvPicPr>
          <p:nvPr/>
        </p:nvPicPr>
        <p:blipFill rotWithShape="1">
          <a:blip r:embed="rId6"/>
          <a:srcRect t="7044" b="18146"/>
          <a:stretch/>
        </p:blipFill>
        <p:spPr>
          <a:xfrm>
            <a:off x="4820767" y="1403187"/>
            <a:ext cx="1955139" cy="1828244"/>
          </a:xfrm>
          <a:prstGeom prst="rect">
            <a:avLst/>
          </a:prstGeom>
        </p:spPr>
      </p:pic>
    </p:spTree>
    <p:extLst>
      <p:ext uri="{BB962C8B-B14F-4D97-AF65-F5344CB8AC3E}">
        <p14:creationId xmlns:p14="http://schemas.microsoft.com/office/powerpoint/2010/main" val="16074752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 </a:t>
            </a:r>
            <a:r>
              <a:rPr lang="de-DE" dirty="0">
                <a:highlight>
                  <a:srgbClr val="FFFF00"/>
                </a:highlight>
                <a:latin typeface="Oswald"/>
                <a:ea typeface="Oswald"/>
                <a:cs typeface="Oswald"/>
                <a:sym typeface="Oswald"/>
              </a:rPr>
              <a:t>Inspiration</a:t>
            </a:r>
            <a:endParaRPr dirty="0">
              <a:highlight>
                <a:srgbClr val="FFFF00"/>
              </a:highlight>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pic>
        <p:nvPicPr>
          <p:cNvPr id="4" name="Grafik 3">
            <a:extLst>
              <a:ext uri="{FF2B5EF4-FFF2-40B4-BE49-F238E27FC236}">
                <a16:creationId xmlns:a16="http://schemas.microsoft.com/office/drawing/2014/main" id="{2ADFB576-F5D4-0948-95D9-4257A64B1940}"/>
              </a:ext>
            </a:extLst>
          </p:cNvPr>
          <p:cNvPicPr>
            <a:picLocks noChangeAspect="1"/>
          </p:cNvPicPr>
          <p:nvPr/>
        </p:nvPicPr>
        <p:blipFill>
          <a:blip r:embed="rId3"/>
          <a:stretch>
            <a:fillRect/>
          </a:stretch>
        </p:blipFill>
        <p:spPr>
          <a:xfrm>
            <a:off x="2327800" y="97050"/>
            <a:ext cx="5010276" cy="5003852"/>
          </a:xfrm>
          <a:prstGeom prst="rect">
            <a:avLst/>
          </a:prstGeom>
        </p:spPr>
      </p:pic>
    </p:spTree>
    <p:extLst>
      <p:ext uri="{BB962C8B-B14F-4D97-AF65-F5344CB8AC3E}">
        <p14:creationId xmlns:p14="http://schemas.microsoft.com/office/powerpoint/2010/main" val="2312253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highlight>
                  <a:srgbClr val="FFFF00"/>
                </a:highlight>
                <a:latin typeface="Oswald"/>
                <a:ea typeface="Oswald"/>
                <a:cs typeface="Oswald"/>
                <a:sym typeface="Oswald"/>
              </a:rPr>
              <a:t>Erkenntnisse und Vorschläge</a:t>
            </a:r>
            <a:endParaRPr dirty="0">
              <a:highlight>
                <a:srgbClr val="FFFF00"/>
              </a:highlight>
              <a:latin typeface="Oswald"/>
              <a:ea typeface="Oswald"/>
              <a:cs typeface="Oswald"/>
              <a:sym typeface="Oswald"/>
            </a:endParaRPr>
          </a:p>
        </p:txBody>
      </p:sp>
      <p:sp>
        <p:nvSpPr>
          <p:cNvPr id="193" name="Google Shape;193;p18"/>
          <p:cNvSpPr txBox="1"/>
          <p:nvPr/>
        </p:nvSpPr>
        <p:spPr>
          <a:xfrm>
            <a:off x="-100" y="4866600"/>
            <a:ext cx="41376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600">
                <a:solidFill>
                  <a:srgbClr val="999999"/>
                </a:solidFill>
              </a:rPr>
              <a:t>https://engineering.fb.com/2020/01/13/open-source/open-source-2019/</a:t>
            </a:r>
            <a:endParaRPr sz="600">
              <a:solidFill>
                <a:srgbClr val="999999"/>
              </a:solidFill>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ERKENNTNISSE</a:t>
            </a:r>
            <a:endParaRPr sz="1200" dirty="0">
              <a:solidFill>
                <a:srgbClr val="FFFFFF"/>
              </a:solidFill>
              <a:latin typeface="Oswald"/>
              <a:sym typeface="Oswald"/>
            </a:endParaRPr>
          </a:p>
        </p:txBody>
      </p:sp>
      <p:sp>
        <p:nvSpPr>
          <p:cNvPr id="3" name="Rechteck 2">
            <a:extLst>
              <a:ext uri="{FF2B5EF4-FFF2-40B4-BE49-F238E27FC236}">
                <a16:creationId xmlns:a16="http://schemas.microsoft.com/office/drawing/2014/main" id="{C20EFF86-7DFD-E34D-BE5F-9C6C9B231D0E}"/>
              </a:ext>
            </a:extLst>
          </p:cNvPr>
          <p:cNvSpPr/>
          <p:nvPr/>
        </p:nvSpPr>
        <p:spPr>
          <a:xfrm>
            <a:off x="405019" y="2069710"/>
            <a:ext cx="4572000" cy="738664"/>
          </a:xfrm>
          <a:prstGeom prst="rect">
            <a:avLst/>
          </a:prstGeom>
        </p:spPr>
        <p:txBody>
          <a:bodyPr>
            <a:spAutoFit/>
          </a:bodyPr>
          <a:lstStyle/>
          <a:p>
            <a:pPr marL="285750" lvl="1" indent="-285750">
              <a:buFontTx/>
              <a:buChar char="-"/>
            </a:pPr>
            <a:r>
              <a:rPr lang="de-DE" dirty="0"/>
              <a:t>3PL rentiert sich mehr, weil…</a:t>
            </a:r>
          </a:p>
          <a:p>
            <a:pPr marL="285750" lvl="1" indent="-285750">
              <a:buFontTx/>
              <a:buChar char="-"/>
            </a:pPr>
            <a:r>
              <a:rPr lang="de-DE" dirty="0"/>
              <a:t>Gute Argumente + Begründung</a:t>
            </a:r>
          </a:p>
          <a:p>
            <a:pPr lvl="1"/>
            <a:endParaRPr lang="de-DE" dirty="0"/>
          </a:p>
        </p:txBody>
      </p:sp>
      <p:pic>
        <p:nvPicPr>
          <p:cNvPr id="12" name="Grafik 11" descr="Glühlampe Silhouette">
            <a:extLst>
              <a:ext uri="{FF2B5EF4-FFF2-40B4-BE49-F238E27FC236}">
                <a16:creationId xmlns:a16="http://schemas.microsoft.com/office/drawing/2014/main" id="{F529CAD6-29F7-5048-A9F7-D936441690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8711" y="1048765"/>
            <a:ext cx="914400" cy="914400"/>
          </a:xfrm>
          <a:prstGeom prst="rect">
            <a:avLst/>
          </a:prstGeom>
        </p:spPr>
      </p:pic>
    </p:spTree>
    <p:extLst>
      <p:ext uri="{BB962C8B-B14F-4D97-AF65-F5344CB8AC3E}">
        <p14:creationId xmlns:p14="http://schemas.microsoft.com/office/powerpoint/2010/main" val="4077588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3"/>
          <p:cNvSpPr txBox="1">
            <a:spLocks noGrp="1"/>
          </p:cNvSpPr>
          <p:nvPr>
            <p:ph type="title"/>
          </p:nvPr>
        </p:nvSpPr>
        <p:spPr>
          <a:xfrm>
            <a:off x="311700" y="625900"/>
            <a:ext cx="8520600" cy="31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 dirty="0">
                <a:latin typeface="Oswald"/>
                <a:ea typeface="Oswald"/>
                <a:cs typeface="Oswald"/>
                <a:sym typeface="Oswald"/>
              </a:rPr>
              <a:t>Danke für Eure Aufmerksamkeit</a:t>
            </a:r>
            <a:endParaRPr dirty="0">
              <a:latin typeface="Oswald"/>
              <a:ea typeface="Oswald"/>
              <a:cs typeface="Oswald"/>
              <a:sym typeface="Oswald"/>
            </a:endParaRPr>
          </a:p>
        </p:txBody>
      </p:sp>
      <p:sp>
        <p:nvSpPr>
          <p:cNvPr id="281" name="Google Shape;281;p23"/>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282" name="Google Shape;282;p23"/>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CASE STUDIES</a:t>
            </a:r>
            <a:endParaRPr sz="1200">
              <a:solidFill>
                <a:srgbClr val="FFFFFF"/>
              </a:solidFill>
              <a:latin typeface="Oswald"/>
              <a:ea typeface="Oswald"/>
              <a:cs typeface="Oswald"/>
              <a:sym typeface="Oswald"/>
            </a:endParaRPr>
          </a:p>
        </p:txBody>
      </p:sp>
      <p:sp>
        <p:nvSpPr>
          <p:cNvPr id="283" name="Google Shape;283;p23"/>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a:solidFill>
                  <a:srgbClr val="FFFFFF"/>
                </a:solidFill>
                <a:latin typeface="Oswald"/>
                <a:ea typeface="Oswald"/>
                <a:cs typeface="Oswald"/>
                <a:sym typeface="Oswald"/>
              </a:rPr>
              <a:t>MOTIVATION</a:t>
            </a:r>
            <a:endParaRPr sz="1200">
              <a:solidFill>
                <a:srgbClr val="FFFFFF"/>
              </a:solidFill>
              <a:latin typeface="Oswald"/>
              <a:ea typeface="Oswald"/>
              <a:cs typeface="Oswald"/>
              <a:sym typeface="Oswald"/>
            </a:endParaRPr>
          </a:p>
        </p:txBody>
      </p:sp>
      <p:sp>
        <p:nvSpPr>
          <p:cNvPr id="284" name="Google Shape;284;p23"/>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a:solidFill>
                  <a:srgbClr val="FFFFFF"/>
                </a:solidFill>
                <a:latin typeface="Oswald"/>
                <a:ea typeface="Oswald"/>
                <a:cs typeface="Oswald"/>
                <a:sym typeface="Oswald"/>
              </a:rPr>
              <a:t>METHOD</a:t>
            </a:r>
            <a:endParaRPr sz="1200">
              <a:solidFill>
                <a:srgbClr val="FFFFFF"/>
              </a:solidFill>
              <a:latin typeface="Oswald"/>
              <a:ea typeface="Oswald"/>
              <a:cs typeface="Oswald"/>
              <a:sym typeface="Oswald"/>
            </a:endParaRPr>
          </a:p>
        </p:txBody>
      </p:sp>
      <p:sp>
        <p:nvSpPr>
          <p:cNvPr id="285" name="Google Shape;285;p23"/>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LITERATURE REVIEW</a:t>
            </a:r>
            <a:endParaRPr sz="1200">
              <a:solidFill>
                <a:srgbClr val="FFFFFF"/>
              </a:solidFill>
              <a:latin typeface="Oswald"/>
              <a:ea typeface="Oswald"/>
              <a:cs typeface="Oswald"/>
              <a:sym typeface="Oswald"/>
            </a:endParaRPr>
          </a:p>
        </p:txBody>
      </p:sp>
      <p:sp>
        <p:nvSpPr>
          <p:cNvPr id="286" name="Google Shape;286;p23"/>
          <p:cNvSpPr/>
          <p:nvPr/>
        </p:nvSpPr>
        <p:spPr>
          <a:xfrm>
            <a:off x="7127933" y="97055"/>
            <a:ext cx="1704300" cy="193800"/>
          </a:xfrm>
          <a:prstGeom prst="chevron">
            <a:avLst>
              <a:gd name="adj" fmla="val 50000"/>
            </a:avLst>
          </a:prstGeom>
          <a:solidFill>
            <a:srgbClr val="DFE3EE"/>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RESULTS</a:t>
            </a:r>
            <a:endParaRPr sz="1200">
              <a:solidFill>
                <a:srgbClr val="FFFFFF"/>
              </a:solidFill>
              <a:latin typeface="Oswald"/>
              <a:ea typeface="Oswald"/>
              <a:cs typeface="Oswald"/>
              <a:sym typeface="Oswa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3"/>
          <p:cNvSpPr txBox="1">
            <a:spLocks noGrp="1"/>
          </p:cNvSpPr>
          <p:nvPr>
            <p:ph type="title"/>
          </p:nvPr>
        </p:nvSpPr>
        <p:spPr>
          <a:xfrm>
            <a:off x="311700" y="625900"/>
            <a:ext cx="8520600" cy="3879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de" dirty="0">
                <a:highlight>
                  <a:srgbClr val="FFFF00"/>
                </a:highlight>
                <a:latin typeface="Oswald"/>
                <a:ea typeface="Oswald"/>
                <a:cs typeface="Oswald"/>
                <a:sym typeface="Oswald"/>
              </a:rPr>
              <a:t>Quellen</a:t>
            </a:r>
            <a:endParaRPr sz="1800" dirty="0">
              <a:highlight>
                <a:srgbClr val="FFFF00"/>
              </a:highlight>
              <a:latin typeface="Oswald"/>
              <a:ea typeface="Oswald"/>
              <a:cs typeface="Oswald"/>
              <a:sym typeface="Oswald"/>
            </a:endParaRPr>
          </a:p>
        </p:txBody>
      </p:sp>
      <p:sp>
        <p:nvSpPr>
          <p:cNvPr id="281" name="Google Shape;281;p23"/>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282" name="Google Shape;282;p23"/>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CASE STUDIES</a:t>
            </a:r>
            <a:endParaRPr sz="1200">
              <a:solidFill>
                <a:srgbClr val="FFFFFF"/>
              </a:solidFill>
              <a:latin typeface="Oswald"/>
              <a:ea typeface="Oswald"/>
              <a:cs typeface="Oswald"/>
              <a:sym typeface="Oswald"/>
            </a:endParaRPr>
          </a:p>
        </p:txBody>
      </p:sp>
      <p:sp>
        <p:nvSpPr>
          <p:cNvPr id="283" name="Google Shape;283;p23"/>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a:solidFill>
                  <a:srgbClr val="FFFFFF"/>
                </a:solidFill>
                <a:latin typeface="Oswald"/>
                <a:ea typeface="Oswald"/>
                <a:cs typeface="Oswald"/>
                <a:sym typeface="Oswald"/>
              </a:rPr>
              <a:t>MOTIVATION</a:t>
            </a:r>
            <a:endParaRPr sz="1200">
              <a:solidFill>
                <a:srgbClr val="FFFFFF"/>
              </a:solidFill>
              <a:latin typeface="Oswald"/>
              <a:ea typeface="Oswald"/>
              <a:cs typeface="Oswald"/>
              <a:sym typeface="Oswald"/>
            </a:endParaRPr>
          </a:p>
        </p:txBody>
      </p:sp>
      <p:sp>
        <p:nvSpPr>
          <p:cNvPr id="284" name="Google Shape;284;p23"/>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a:solidFill>
                  <a:srgbClr val="FFFFFF"/>
                </a:solidFill>
                <a:latin typeface="Oswald"/>
                <a:ea typeface="Oswald"/>
                <a:cs typeface="Oswald"/>
                <a:sym typeface="Oswald"/>
              </a:rPr>
              <a:t>METHOD</a:t>
            </a:r>
            <a:endParaRPr sz="1200">
              <a:solidFill>
                <a:srgbClr val="FFFFFF"/>
              </a:solidFill>
              <a:latin typeface="Oswald"/>
              <a:ea typeface="Oswald"/>
              <a:cs typeface="Oswald"/>
              <a:sym typeface="Oswald"/>
            </a:endParaRPr>
          </a:p>
        </p:txBody>
      </p:sp>
      <p:sp>
        <p:nvSpPr>
          <p:cNvPr id="285" name="Google Shape;285;p23"/>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LITERATURE REVIEW</a:t>
            </a:r>
            <a:endParaRPr sz="1200">
              <a:solidFill>
                <a:srgbClr val="FFFFFF"/>
              </a:solidFill>
              <a:latin typeface="Oswald"/>
              <a:ea typeface="Oswald"/>
              <a:cs typeface="Oswald"/>
              <a:sym typeface="Oswald"/>
            </a:endParaRPr>
          </a:p>
        </p:txBody>
      </p:sp>
      <p:sp>
        <p:nvSpPr>
          <p:cNvPr id="286" name="Google Shape;286;p23"/>
          <p:cNvSpPr/>
          <p:nvPr/>
        </p:nvSpPr>
        <p:spPr>
          <a:xfrm>
            <a:off x="7127933" y="97055"/>
            <a:ext cx="1704300" cy="193800"/>
          </a:xfrm>
          <a:prstGeom prst="chevron">
            <a:avLst>
              <a:gd name="adj" fmla="val 50000"/>
            </a:avLst>
          </a:prstGeom>
          <a:solidFill>
            <a:srgbClr val="DFE3EE"/>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RESULTS</a:t>
            </a:r>
            <a:endParaRPr sz="1200">
              <a:solidFill>
                <a:srgbClr val="FFFFFF"/>
              </a:solidFill>
              <a:latin typeface="Oswald"/>
              <a:ea typeface="Oswald"/>
              <a:cs typeface="Oswald"/>
              <a:sym typeface="Oswald"/>
            </a:endParaRPr>
          </a:p>
        </p:txBody>
      </p:sp>
      <p:sp>
        <p:nvSpPr>
          <p:cNvPr id="2" name="Textfeld 1">
            <a:extLst>
              <a:ext uri="{FF2B5EF4-FFF2-40B4-BE49-F238E27FC236}">
                <a16:creationId xmlns:a16="http://schemas.microsoft.com/office/drawing/2014/main" id="{D97E2CEB-4A68-FC40-852E-6E43EF4E4AAD}"/>
              </a:ext>
            </a:extLst>
          </p:cNvPr>
          <p:cNvSpPr txBox="1"/>
          <p:nvPr/>
        </p:nvSpPr>
        <p:spPr>
          <a:xfrm>
            <a:off x="311700" y="1127342"/>
            <a:ext cx="8381363" cy="954107"/>
          </a:xfrm>
          <a:prstGeom prst="rect">
            <a:avLst/>
          </a:prstGeom>
          <a:noFill/>
        </p:spPr>
        <p:txBody>
          <a:bodyPr wrap="square" rtlCol="0">
            <a:spAutoFit/>
          </a:bodyPr>
          <a:lstStyle/>
          <a:p>
            <a:r>
              <a:rPr lang="de-DE" i="1" dirty="0" err="1">
                <a:solidFill>
                  <a:schemeClr val="bg2">
                    <a:lumMod val="50000"/>
                  </a:schemeClr>
                </a:solidFill>
              </a:rPr>
              <a:t>Statista</a:t>
            </a:r>
            <a:r>
              <a:rPr lang="de-DE" dirty="0">
                <a:solidFill>
                  <a:schemeClr val="bg2">
                    <a:lumMod val="50000"/>
                  </a:schemeClr>
                </a:solidFill>
              </a:rPr>
              <a:t> (2021): Entwicklung des Verhältnisses von Frachtangeboten und Laderaumangeboten in Europa von Januar 2018 bis Januar 2021, URL:</a:t>
            </a:r>
          </a:p>
          <a:p>
            <a:r>
              <a:rPr lang="de-DE" dirty="0">
                <a:solidFill>
                  <a:schemeClr val="bg2">
                    <a:lumMod val="50000"/>
                  </a:schemeClr>
                </a:solidFill>
                <a:hlinkClick r:id="rId3">
                  <a:extLst>
                    <a:ext uri="{A12FA001-AC4F-418D-AE19-62706E023703}">
                      <ahyp:hlinkClr xmlns:ahyp="http://schemas.microsoft.com/office/drawing/2018/hyperlinkcolor" val="tx"/>
                    </a:ext>
                  </a:extLst>
                </a:hlinkClick>
              </a:rPr>
              <a:t>https://de.statista.com/statistik/daten/studie/593243/umfrage/auslastung-der-laderaumkapazitaet-im-europaeischen-transportmarkt/</a:t>
            </a:r>
            <a:r>
              <a:rPr lang="de-DE" dirty="0">
                <a:solidFill>
                  <a:schemeClr val="bg2">
                    <a:lumMod val="50000"/>
                  </a:schemeClr>
                </a:solidFill>
              </a:rPr>
              <a:t>, letzter Zugriff: 15.02.2021</a:t>
            </a:r>
          </a:p>
        </p:txBody>
      </p:sp>
    </p:spTree>
    <p:extLst>
      <p:ext uri="{BB962C8B-B14F-4D97-AF65-F5344CB8AC3E}">
        <p14:creationId xmlns:p14="http://schemas.microsoft.com/office/powerpoint/2010/main" val="36945422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DE" dirty="0">
                <a:latin typeface="Oswald"/>
                <a:ea typeface="Oswald"/>
                <a:cs typeface="Oswald"/>
                <a:sym typeface="Oswald"/>
              </a:rPr>
              <a:t>Erkenntnisse und Vorschläge</a:t>
            </a:r>
            <a:endParaRPr dirty="0">
              <a:latin typeface="Oswald"/>
              <a:ea typeface="Oswald"/>
              <a:cs typeface="Oswald"/>
              <a:sym typeface="Oswald"/>
            </a:endParaRPr>
          </a:p>
        </p:txBody>
      </p:sp>
      <p:sp>
        <p:nvSpPr>
          <p:cNvPr id="193" name="Google Shape;193;p18"/>
          <p:cNvSpPr txBox="1"/>
          <p:nvPr/>
        </p:nvSpPr>
        <p:spPr>
          <a:xfrm>
            <a:off x="-100" y="4866600"/>
            <a:ext cx="41376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600">
                <a:solidFill>
                  <a:srgbClr val="999999"/>
                </a:solidFill>
              </a:rPr>
              <a:t>https://engineering.fb.com/2020/01/13/open-source/open-source-2019/</a:t>
            </a:r>
            <a:endParaRPr sz="600">
              <a:solidFill>
                <a:srgbClr val="999999"/>
              </a:solidFill>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a:solidFill>
                  <a:srgbClr val="FFFFFF"/>
                </a:solidFill>
                <a:latin typeface="Oswald"/>
                <a:sym typeface="Oswald"/>
              </a:rPr>
              <a:t>AUFGABE </a:t>
            </a:r>
            <a:r>
              <a:rPr lang="de" sz="1200" dirty="0">
                <a:solidFill>
                  <a:srgbClr val="FFFFFF"/>
                </a:solidFill>
                <a:latin typeface="Oswald"/>
                <a:sym typeface="Oswald"/>
              </a:rPr>
              <a:t>C</a:t>
            </a:r>
            <a:endParaRPr sz="1200" dirty="0">
              <a:solidFill>
                <a:srgbClr val="FFFFFF"/>
              </a:solidFill>
              <a:latin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ERKENNTNISSE</a:t>
            </a:r>
            <a:endParaRPr sz="1200" dirty="0">
              <a:solidFill>
                <a:srgbClr val="FFFFFF"/>
              </a:solidFill>
              <a:latin typeface="Oswald"/>
              <a:sym typeface="Oswald"/>
            </a:endParaRPr>
          </a:p>
        </p:txBody>
      </p:sp>
      <p:sp>
        <p:nvSpPr>
          <p:cNvPr id="3" name="Rechteck 2">
            <a:extLst>
              <a:ext uri="{FF2B5EF4-FFF2-40B4-BE49-F238E27FC236}">
                <a16:creationId xmlns:a16="http://schemas.microsoft.com/office/drawing/2014/main" id="{C20EFF86-7DFD-E34D-BE5F-9C6C9B231D0E}"/>
              </a:ext>
            </a:extLst>
          </p:cNvPr>
          <p:cNvSpPr/>
          <p:nvPr/>
        </p:nvSpPr>
        <p:spPr>
          <a:xfrm>
            <a:off x="405019" y="2069710"/>
            <a:ext cx="4572000" cy="523220"/>
          </a:xfrm>
          <a:prstGeom prst="rect">
            <a:avLst/>
          </a:prstGeom>
        </p:spPr>
        <p:txBody>
          <a:bodyPr>
            <a:spAutoFit/>
          </a:bodyPr>
          <a:lstStyle/>
          <a:p>
            <a:pPr lvl="1"/>
            <a:r>
              <a:rPr lang="de-DE" dirty="0"/>
              <a:t>- 3PL rentiert sich mehr</a:t>
            </a:r>
          </a:p>
          <a:p>
            <a:pPr lvl="1"/>
            <a:endParaRPr lang="de-DE" dirty="0"/>
          </a:p>
        </p:txBody>
      </p:sp>
      <p:pic>
        <p:nvPicPr>
          <p:cNvPr id="4" name="Grafik 3" descr="Schachtel Silhouette">
            <a:extLst>
              <a:ext uri="{FF2B5EF4-FFF2-40B4-BE49-F238E27FC236}">
                <a16:creationId xmlns:a16="http://schemas.microsoft.com/office/drawing/2014/main" id="{B8400B7A-00B2-BB48-B5EC-5F3D3D8FDC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42516" y="1125150"/>
            <a:ext cx="914400" cy="914400"/>
          </a:xfrm>
          <a:prstGeom prst="rect">
            <a:avLst/>
          </a:prstGeom>
        </p:spPr>
      </p:pic>
      <p:pic>
        <p:nvPicPr>
          <p:cNvPr id="6" name="Grafik 5" descr="Sackkarre Silhouette">
            <a:extLst>
              <a:ext uri="{FF2B5EF4-FFF2-40B4-BE49-F238E27FC236}">
                <a16:creationId xmlns:a16="http://schemas.microsoft.com/office/drawing/2014/main" id="{D8C45BCE-A7E8-0148-AE49-54191BE3333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552544" y="1573575"/>
            <a:ext cx="914400" cy="914400"/>
          </a:xfrm>
          <a:prstGeom prst="rect">
            <a:avLst/>
          </a:prstGeom>
        </p:spPr>
      </p:pic>
      <p:pic>
        <p:nvPicPr>
          <p:cNvPr id="8" name="Grafik 7" descr="Handschlag Silhouette">
            <a:extLst>
              <a:ext uri="{FF2B5EF4-FFF2-40B4-BE49-F238E27FC236}">
                <a16:creationId xmlns:a16="http://schemas.microsoft.com/office/drawing/2014/main" id="{469D3951-9B54-BE48-8AC7-0A85D36D58A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801189" y="2099891"/>
            <a:ext cx="914400" cy="914400"/>
          </a:xfrm>
          <a:prstGeom prst="rect">
            <a:avLst/>
          </a:prstGeom>
        </p:spPr>
      </p:pic>
      <p:pic>
        <p:nvPicPr>
          <p:cNvPr id="10" name="Grafik 9" descr="Glühlampe mit einfarbiger Füllung">
            <a:extLst>
              <a:ext uri="{FF2B5EF4-FFF2-40B4-BE49-F238E27FC236}">
                <a16:creationId xmlns:a16="http://schemas.microsoft.com/office/drawing/2014/main" id="{4B6B8C2B-0C80-C045-A4CF-368F7E6D34F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888144" y="2114550"/>
            <a:ext cx="914400" cy="914400"/>
          </a:xfrm>
          <a:prstGeom prst="rect">
            <a:avLst/>
          </a:prstGeom>
        </p:spPr>
      </p:pic>
      <p:pic>
        <p:nvPicPr>
          <p:cNvPr id="12" name="Grafik 11" descr="Glühlampe Silhouette">
            <a:extLst>
              <a:ext uri="{FF2B5EF4-FFF2-40B4-BE49-F238E27FC236}">
                <a16:creationId xmlns:a16="http://schemas.microsoft.com/office/drawing/2014/main" id="{F529CAD6-29F7-5048-A9F7-D9364416905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288711" y="1048765"/>
            <a:ext cx="914400" cy="914400"/>
          </a:xfrm>
          <a:prstGeom prst="rect">
            <a:avLst/>
          </a:prstGeom>
        </p:spPr>
      </p:pic>
      <p:pic>
        <p:nvPicPr>
          <p:cNvPr id="14" name="Grafik 13" descr="Lupe mit einfarbiger Füllung">
            <a:extLst>
              <a:ext uri="{FF2B5EF4-FFF2-40B4-BE49-F238E27FC236}">
                <a16:creationId xmlns:a16="http://schemas.microsoft.com/office/drawing/2014/main" id="{A4094654-9505-9F4E-B0C5-30ECB0AAAE2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4519819" y="2860170"/>
            <a:ext cx="914400" cy="914400"/>
          </a:xfrm>
          <a:prstGeom prst="rect">
            <a:avLst/>
          </a:prstGeom>
        </p:spPr>
      </p:pic>
      <p:pic>
        <p:nvPicPr>
          <p:cNvPr id="22" name="Grafik 21" descr="Lupe Silhouette">
            <a:extLst>
              <a:ext uri="{FF2B5EF4-FFF2-40B4-BE49-F238E27FC236}">
                <a16:creationId xmlns:a16="http://schemas.microsoft.com/office/drawing/2014/main" id="{0AB9F863-2032-4540-A856-2AC8F205B8E2}"/>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140236" y="2723160"/>
            <a:ext cx="914400" cy="914400"/>
          </a:xfrm>
          <a:prstGeom prst="rect">
            <a:avLst/>
          </a:prstGeom>
        </p:spPr>
      </p:pic>
      <p:pic>
        <p:nvPicPr>
          <p:cNvPr id="24" name="Grafik 23" descr="Geld Silhouette">
            <a:extLst>
              <a:ext uri="{FF2B5EF4-FFF2-40B4-BE49-F238E27FC236}">
                <a16:creationId xmlns:a16="http://schemas.microsoft.com/office/drawing/2014/main" id="{44B36287-4238-5A45-AC4A-F54FA04D799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5872130" y="3762015"/>
            <a:ext cx="914400" cy="914400"/>
          </a:xfrm>
          <a:prstGeom prst="rect">
            <a:avLst/>
          </a:prstGeom>
        </p:spPr>
      </p:pic>
      <p:pic>
        <p:nvPicPr>
          <p:cNvPr id="26" name="Grafik 25" descr="Karton geöffnet Silhouette">
            <a:extLst>
              <a:ext uri="{FF2B5EF4-FFF2-40B4-BE49-F238E27FC236}">
                <a16:creationId xmlns:a16="http://schemas.microsoft.com/office/drawing/2014/main" id="{36202667-6C2D-874E-9B3C-758A1E19D051}"/>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4631916" y="3804750"/>
            <a:ext cx="914400" cy="914400"/>
          </a:xfrm>
          <a:prstGeom prst="rect">
            <a:avLst/>
          </a:prstGeom>
        </p:spPr>
      </p:pic>
      <p:pic>
        <p:nvPicPr>
          <p:cNvPr id="28" name="Grafik 27" descr="LKW Silhouette">
            <a:extLst>
              <a:ext uri="{FF2B5EF4-FFF2-40B4-BE49-F238E27FC236}">
                <a16:creationId xmlns:a16="http://schemas.microsoft.com/office/drawing/2014/main" id="{0A51E467-E756-5242-9AF6-A679064244A8}"/>
              </a:ext>
            </a:extLst>
          </p:cNvPr>
          <p:cNvPicPr>
            <a:picLocks noChangeAspect="1"/>
          </p:cNvPicPr>
          <p:nvPr/>
        </p:nvPicPr>
        <p:blipFill>
          <a:blip r:embed="rId21">
            <a:extLst>
              <a:ext uri="{96DAC541-7B7A-43D3-8B79-37D633B846F1}">
                <asvg:svgBlip xmlns:asvg="http://schemas.microsoft.com/office/drawing/2016/SVG/main" r:embed="rId22"/>
              </a:ext>
            </a:extLst>
          </a:blip>
          <a:stretch>
            <a:fillRect/>
          </a:stretch>
        </p:blipFill>
        <p:spPr>
          <a:xfrm>
            <a:off x="3580068" y="2878950"/>
            <a:ext cx="914400" cy="914400"/>
          </a:xfrm>
          <a:prstGeom prst="rect">
            <a:avLst/>
          </a:prstGeom>
        </p:spPr>
      </p:pic>
      <p:pic>
        <p:nvPicPr>
          <p:cNvPr id="30" name="Grafik 29" descr="LKW mit einfarbiger Füllung">
            <a:extLst>
              <a:ext uri="{FF2B5EF4-FFF2-40B4-BE49-F238E27FC236}">
                <a16:creationId xmlns:a16="http://schemas.microsoft.com/office/drawing/2014/main" id="{EC596E14-0F0B-1841-B034-CAE0AFBEE6C3}"/>
              </a:ext>
            </a:extLst>
          </p:cNvPr>
          <p:cNvPicPr>
            <a:picLocks noChangeAspect="1"/>
          </p:cNvPicPr>
          <p:nvPr/>
        </p:nvPicPr>
        <p:blipFill>
          <a:blip r:embed="rId23">
            <a:extLst>
              <a:ext uri="{96DAC541-7B7A-43D3-8B79-37D633B846F1}">
                <asvg:svgBlip xmlns:asvg="http://schemas.microsoft.com/office/drawing/2016/SVG/main" r:embed="rId24"/>
              </a:ext>
            </a:extLst>
          </a:blip>
          <a:stretch>
            <a:fillRect/>
          </a:stretch>
        </p:blipFill>
        <p:spPr>
          <a:xfrm>
            <a:off x="2649776" y="3229380"/>
            <a:ext cx="914400" cy="914400"/>
          </a:xfrm>
          <a:prstGeom prst="rect">
            <a:avLst/>
          </a:prstGeom>
        </p:spPr>
      </p:pic>
      <p:pic>
        <p:nvPicPr>
          <p:cNvPr id="32" name="Grafik 31" descr="Cloudcomputing Silhouette">
            <a:extLst>
              <a:ext uri="{FF2B5EF4-FFF2-40B4-BE49-F238E27FC236}">
                <a16:creationId xmlns:a16="http://schemas.microsoft.com/office/drawing/2014/main" id="{C61BA899-04AF-D243-8260-36BD16471D30}"/>
              </a:ext>
            </a:extLst>
          </p:cNvPr>
          <p:cNvPicPr>
            <a:picLocks noChangeAspect="1"/>
          </p:cNvPicPr>
          <p:nvPr/>
        </p:nvPicPr>
        <p:blipFill>
          <a:blip r:embed="rId25">
            <a:extLst>
              <a:ext uri="{96DAC541-7B7A-43D3-8B79-37D633B846F1}">
                <asvg:svgBlip xmlns:asvg="http://schemas.microsoft.com/office/drawing/2016/SVG/main" r:embed="rId26"/>
              </a:ext>
            </a:extLst>
          </a:blip>
          <a:stretch>
            <a:fillRect/>
          </a:stretch>
        </p:blipFill>
        <p:spPr>
          <a:xfrm>
            <a:off x="4631916" y="903330"/>
            <a:ext cx="914400" cy="914400"/>
          </a:xfrm>
          <a:prstGeom prst="rect">
            <a:avLst/>
          </a:prstGeom>
        </p:spPr>
      </p:pic>
      <p:pic>
        <p:nvPicPr>
          <p:cNvPr id="34" name="Grafik 33" descr="Signal Silhouette">
            <a:extLst>
              <a:ext uri="{FF2B5EF4-FFF2-40B4-BE49-F238E27FC236}">
                <a16:creationId xmlns:a16="http://schemas.microsoft.com/office/drawing/2014/main" id="{2966B1AA-E157-6D49-B0B9-EEB7349C74E7}"/>
              </a:ext>
            </a:extLst>
          </p:cNvPr>
          <p:cNvPicPr>
            <a:picLocks noChangeAspect="1"/>
          </p:cNvPicPr>
          <p:nvPr/>
        </p:nvPicPr>
        <p:blipFill>
          <a:blip r:embed="rId27">
            <a:extLst>
              <a:ext uri="{96DAC541-7B7A-43D3-8B79-37D633B846F1}">
                <asvg:svgBlip xmlns:asvg="http://schemas.microsoft.com/office/drawing/2016/SVG/main" r:embed="rId28"/>
              </a:ext>
            </a:extLst>
          </a:blip>
          <a:stretch>
            <a:fillRect/>
          </a:stretch>
        </p:blipFill>
        <p:spPr>
          <a:xfrm>
            <a:off x="3615289" y="3855150"/>
            <a:ext cx="914400" cy="914400"/>
          </a:xfrm>
          <a:prstGeom prst="rect">
            <a:avLst/>
          </a:prstGeom>
        </p:spPr>
      </p:pic>
      <p:pic>
        <p:nvPicPr>
          <p:cNvPr id="36" name="Grafik 35" descr="Signal mit einfarbiger Füllung">
            <a:extLst>
              <a:ext uri="{FF2B5EF4-FFF2-40B4-BE49-F238E27FC236}">
                <a16:creationId xmlns:a16="http://schemas.microsoft.com/office/drawing/2014/main" id="{E9710DAF-E579-5D4B-AC89-129A5C760DF2}"/>
              </a:ext>
            </a:extLst>
          </p:cNvPr>
          <p:cNvPicPr>
            <a:picLocks noChangeAspect="1"/>
          </p:cNvPicPr>
          <p:nvPr/>
        </p:nvPicPr>
        <p:blipFill>
          <a:blip r:embed="rId29">
            <a:extLst>
              <a:ext uri="{96DAC541-7B7A-43D3-8B79-37D633B846F1}">
                <asvg:svgBlip xmlns:asvg="http://schemas.microsoft.com/office/drawing/2016/SVG/main" r:embed="rId30"/>
              </a:ext>
            </a:extLst>
          </a:blip>
          <a:stretch>
            <a:fillRect/>
          </a:stretch>
        </p:blipFill>
        <p:spPr>
          <a:xfrm>
            <a:off x="6710366" y="2938905"/>
            <a:ext cx="914400" cy="914400"/>
          </a:xfrm>
          <a:prstGeom prst="rect">
            <a:avLst/>
          </a:prstGeom>
        </p:spPr>
      </p:pic>
      <p:pic>
        <p:nvPicPr>
          <p:cNvPr id="38" name="Grafik 37" descr="Balkendiagramm mit Aufwärtstrend Silhouette">
            <a:extLst>
              <a:ext uri="{FF2B5EF4-FFF2-40B4-BE49-F238E27FC236}">
                <a16:creationId xmlns:a16="http://schemas.microsoft.com/office/drawing/2014/main" id="{F741514B-0FCA-DC49-BAE9-F32BB4842864}"/>
              </a:ext>
            </a:extLst>
          </p:cNvPr>
          <p:cNvPicPr>
            <a:picLocks noChangeAspect="1"/>
          </p:cNvPicPr>
          <p:nvPr/>
        </p:nvPicPr>
        <p:blipFill>
          <a:blip r:embed="rId31">
            <a:extLst>
              <a:ext uri="{96DAC541-7B7A-43D3-8B79-37D633B846F1}">
                <asvg:svgBlip xmlns:asvg="http://schemas.microsoft.com/office/drawing/2016/SVG/main" r:embed="rId32"/>
              </a:ext>
            </a:extLst>
          </a:blip>
          <a:stretch>
            <a:fillRect/>
          </a:stretch>
        </p:blipFill>
        <p:spPr>
          <a:xfrm>
            <a:off x="6670733" y="970170"/>
            <a:ext cx="914400" cy="914400"/>
          </a:xfrm>
          <a:prstGeom prst="rect">
            <a:avLst/>
          </a:prstGeom>
        </p:spPr>
      </p:pic>
      <p:pic>
        <p:nvPicPr>
          <p:cNvPr id="40" name="Grafik 39" descr="Aufwärtstrend Silhouette">
            <a:extLst>
              <a:ext uri="{FF2B5EF4-FFF2-40B4-BE49-F238E27FC236}">
                <a16:creationId xmlns:a16="http://schemas.microsoft.com/office/drawing/2014/main" id="{1A92EF40-EA13-5849-BCC8-AE87101442CA}"/>
              </a:ext>
            </a:extLst>
          </p:cNvPr>
          <p:cNvPicPr>
            <a:picLocks noChangeAspect="1"/>
          </p:cNvPicPr>
          <p:nvPr/>
        </p:nvPicPr>
        <p:blipFill>
          <a:blip r:embed="rId33">
            <a:extLst>
              <a:ext uri="{96DAC541-7B7A-43D3-8B79-37D633B846F1}">
                <asvg:svgBlip xmlns:asvg="http://schemas.microsoft.com/office/drawing/2016/SVG/main" r:embed="rId34"/>
              </a:ext>
            </a:extLst>
          </a:blip>
          <a:stretch>
            <a:fillRect/>
          </a:stretch>
        </p:blipFill>
        <p:spPr>
          <a:xfrm>
            <a:off x="6670733" y="1904595"/>
            <a:ext cx="914400" cy="914400"/>
          </a:xfrm>
          <a:prstGeom prst="rect">
            <a:avLst/>
          </a:prstGeom>
        </p:spPr>
      </p:pic>
      <p:pic>
        <p:nvPicPr>
          <p:cNvPr id="42" name="Grafik 41" descr="Münzen mit einfarbiger Füllung">
            <a:extLst>
              <a:ext uri="{FF2B5EF4-FFF2-40B4-BE49-F238E27FC236}">
                <a16:creationId xmlns:a16="http://schemas.microsoft.com/office/drawing/2014/main" id="{6719BAF4-A1AD-2648-8CE4-E820A861AA9A}"/>
              </a:ext>
            </a:extLst>
          </p:cNvPr>
          <p:cNvPicPr>
            <a:picLocks noChangeAspect="1"/>
          </p:cNvPicPr>
          <p:nvPr/>
        </p:nvPicPr>
        <p:blipFill>
          <a:blip r:embed="rId35">
            <a:extLst>
              <a:ext uri="{96DAC541-7B7A-43D3-8B79-37D633B846F1}">
                <asvg:svgBlip xmlns:asvg="http://schemas.microsoft.com/office/drawing/2016/SVG/main" r:embed="rId36"/>
              </a:ext>
            </a:extLst>
          </a:blip>
          <a:stretch>
            <a:fillRect/>
          </a:stretch>
        </p:blipFill>
        <p:spPr>
          <a:xfrm>
            <a:off x="5818826" y="2878950"/>
            <a:ext cx="914400" cy="914400"/>
          </a:xfrm>
          <a:prstGeom prst="rect">
            <a:avLst/>
          </a:prstGeom>
        </p:spPr>
      </p:pic>
    </p:spTree>
    <p:extLst>
      <p:ext uri="{BB962C8B-B14F-4D97-AF65-F5344CB8AC3E}">
        <p14:creationId xmlns:p14="http://schemas.microsoft.com/office/powerpoint/2010/main" val="23168339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3"/>
          <p:cNvSpPr txBox="1">
            <a:spLocks noGrp="1"/>
          </p:cNvSpPr>
          <p:nvPr>
            <p:ph type="title"/>
          </p:nvPr>
        </p:nvSpPr>
        <p:spPr>
          <a:xfrm>
            <a:off x="311700" y="625900"/>
            <a:ext cx="8520600" cy="319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 dirty="0">
                <a:latin typeface="Oswald"/>
                <a:ea typeface="Oswald"/>
                <a:cs typeface="Oswald"/>
                <a:sym typeface="Oswald"/>
              </a:rPr>
              <a:t>Back </a:t>
            </a:r>
            <a:r>
              <a:rPr lang="de" dirty="0" err="1">
                <a:latin typeface="Oswald"/>
                <a:ea typeface="Oswald"/>
                <a:cs typeface="Oswald"/>
                <a:sym typeface="Oswald"/>
              </a:rPr>
              <a:t>Up</a:t>
            </a:r>
            <a:endParaRPr dirty="0">
              <a:latin typeface="Oswald"/>
              <a:ea typeface="Oswald"/>
              <a:cs typeface="Oswald"/>
              <a:sym typeface="Oswald"/>
            </a:endParaRPr>
          </a:p>
        </p:txBody>
      </p:sp>
      <p:sp>
        <p:nvSpPr>
          <p:cNvPr id="281" name="Google Shape;281;p23"/>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282" name="Google Shape;282;p23"/>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CASE STUDIES</a:t>
            </a:r>
            <a:endParaRPr sz="1200">
              <a:solidFill>
                <a:srgbClr val="FFFFFF"/>
              </a:solidFill>
              <a:latin typeface="Oswald"/>
              <a:ea typeface="Oswald"/>
              <a:cs typeface="Oswald"/>
              <a:sym typeface="Oswald"/>
            </a:endParaRPr>
          </a:p>
        </p:txBody>
      </p:sp>
      <p:sp>
        <p:nvSpPr>
          <p:cNvPr id="283" name="Google Shape;283;p23"/>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a:solidFill>
                  <a:srgbClr val="FFFFFF"/>
                </a:solidFill>
                <a:latin typeface="Oswald"/>
                <a:ea typeface="Oswald"/>
                <a:cs typeface="Oswald"/>
                <a:sym typeface="Oswald"/>
              </a:rPr>
              <a:t>MOTIVATION</a:t>
            </a:r>
            <a:endParaRPr sz="1200">
              <a:solidFill>
                <a:srgbClr val="FFFFFF"/>
              </a:solidFill>
              <a:latin typeface="Oswald"/>
              <a:ea typeface="Oswald"/>
              <a:cs typeface="Oswald"/>
              <a:sym typeface="Oswald"/>
            </a:endParaRPr>
          </a:p>
        </p:txBody>
      </p:sp>
      <p:sp>
        <p:nvSpPr>
          <p:cNvPr id="284" name="Google Shape;284;p23"/>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a:solidFill>
                  <a:srgbClr val="FFFFFF"/>
                </a:solidFill>
                <a:latin typeface="Oswald"/>
                <a:ea typeface="Oswald"/>
                <a:cs typeface="Oswald"/>
                <a:sym typeface="Oswald"/>
              </a:rPr>
              <a:t>METHOD</a:t>
            </a:r>
            <a:endParaRPr sz="1200">
              <a:solidFill>
                <a:srgbClr val="FFFFFF"/>
              </a:solidFill>
              <a:latin typeface="Oswald"/>
              <a:ea typeface="Oswald"/>
              <a:cs typeface="Oswald"/>
              <a:sym typeface="Oswald"/>
            </a:endParaRPr>
          </a:p>
        </p:txBody>
      </p:sp>
      <p:sp>
        <p:nvSpPr>
          <p:cNvPr id="285" name="Google Shape;285;p23"/>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LITERATURE REVIEW</a:t>
            </a:r>
            <a:endParaRPr sz="1200">
              <a:solidFill>
                <a:srgbClr val="FFFFFF"/>
              </a:solidFill>
              <a:latin typeface="Oswald"/>
              <a:ea typeface="Oswald"/>
              <a:cs typeface="Oswald"/>
              <a:sym typeface="Oswald"/>
            </a:endParaRPr>
          </a:p>
        </p:txBody>
      </p:sp>
      <p:sp>
        <p:nvSpPr>
          <p:cNvPr id="286" name="Google Shape;286;p23"/>
          <p:cNvSpPr/>
          <p:nvPr/>
        </p:nvSpPr>
        <p:spPr>
          <a:xfrm>
            <a:off x="7127933" y="97055"/>
            <a:ext cx="1704300" cy="193800"/>
          </a:xfrm>
          <a:prstGeom prst="chevron">
            <a:avLst>
              <a:gd name="adj" fmla="val 50000"/>
            </a:avLst>
          </a:prstGeom>
          <a:solidFill>
            <a:srgbClr val="DFE3EE"/>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RESULTS</a:t>
            </a:r>
            <a:endParaRPr sz="1200">
              <a:solidFill>
                <a:srgbClr val="FFFFFF"/>
              </a:solidFill>
              <a:latin typeface="Oswald"/>
              <a:ea typeface="Oswald"/>
              <a:cs typeface="Oswald"/>
              <a:sym typeface="Oswald"/>
            </a:endParaRPr>
          </a:p>
        </p:txBody>
      </p:sp>
    </p:spTree>
    <p:extLst>
      <p:ext uri="{BB962C8B-B14F-4D97-AF65-F5344CB8AC3E}">
        <p14:creationId xmlns:p14="http://schemas.microsoft.com/office/powerpoint/2010/main" val="15886390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B6DCF8D-39A1-4749-97E8-0FABFF617AD7}"/>
              </a:ext>
            </a:extLst>
          </p:cNvPr>
          <p:cNvSpPr>
            <a:spLocks noGrp="1"/>
          </p:cNvSpPr>
          <p:nvPr>
            <p:ph type="title"/>
          </p:nvPr>
        </p:nvSpPr>
        <p:spPr/>
        <p:txBody>
          <a:bodyPr/>
          <a:lstStyle/>
          <a:p>
            <a:r>
              <a:rPr lang="de-DE" dirty="0"/>
              <a:t>Margin CSV Forecast abgebildet</a:t>
            </a:r>
          </a:p>
        </p:txBody>
      </p:sp>
      <p:sp>
        <p:nvSpPr>
          <p:cNvPr id="3" name="Textplatzhalter 2">
            <a:extLst>
              <a:ext uri="{FF2B5EF4-FFF2-40B4-BE49-F238E27FC236}">
                <a16:creationId xmlns:a16="http://schemas.microsoft.com/office/drawing/2014/main" id="{907304BC-1847-E346-85AC-412B72B1FF83}"/>
              </a:ext>
            </a:extLst>
          </p:cNvPr>
          <p:cNvSpPr>
            <a:spLocks noGrp="1"/>
          </p:cNvSpPr>
          <p:nvPr>
            <p:ph type="body" idx="1"/>
          </p:nvPr>
        </p:nvSpPr>
        <p:spPr/>
        <p:txBody>
          <a:bodyPr/>
          <a:lstStyle/>
          <a:p>
            <a:r>
              <a:rPr lang="de-DE" dirty="0"/>
              <a:t>Überlappend, daher nicht relevant</a:t>
            </a:r>
          </a:p>
        </p:txBody>
      </p:sp>
      <p:pic>
        <p:nvPicPr>
          <p:cNvPr id="6" name="Grafik 5">
            <a:extLst>
              <a:ext uri="{FF2B5EF4-FFF2-40B4-BE49-F238E27FC236}">
                <a16:creationId xmlns:a16="http://schemas.microsoft.com/office/drawing/2014/main" id="{2222A568-91B0-2B4A-A716-0DC7D932613C}"/>
              </a:ext>
            </a:extLst>
          </p:cNvPr>
          <p:cNvPicPr>
            <a:picLocks noChangeAspect="1"/>
          </p:cNvPicPr>
          <p:nvPr/>
        </p:nvPicPr>
        <p:blipFill>
          <a:blip r:embed="rId2"/>
          <a:stretch>
            <a:fillRect/>
          </a:stretch>
        </p:blipFill>
        <p:spPr>
          <a:xfrm>
            <a:off x="1517375" y="1670027"/>
            <a:ext cx="5412695" cy="3339001"/>
          </a:xfrm>
          <a:prstGeom prst="rect">
            <a:avLst/>
          </a:prstGeom>
        </p:spPr>
      </p:pic>
    </p:spTree>
    <p:extLst>
      <p:ext uri="{BB962C8B-B14F-4D97-AF65-F5344CB8AC3E}">
        <p14:creationId xmlns:p14="http://schemas.microsoft.com/office/powerpoint/2010/main" val="41098738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1" name="Google Shape;281;p23"/>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282" name="Google Shape;282;p23"/>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CASE STUDIES</a:t>
            </a:r>
            <a:endParaRPr sz="1200">
              <a:solidFill>
                <a:srgbClr val="FFFFFF"/>
              </a:solidFill>
              <a:latin typeface="Oswald"/>
              <a:ea typeface="Oswald"/>
              <a:cs typeface="Oswald"/>
              <a:sym typeface="Oswald"/>
            </a:endParaRPr>
          </a:p>
        </p:txBody>
      </p:sp>
      <p:sp>
        <p:nvSpPr>
          <p:cNvPr id="283" name="Google Shape;283;p23"/>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a:solidFill>
                  <a:srgbClr val="FFFFFF"/>
                </a:solidFill>
                <a:latin typeface="Oswald"/>
                <a:ea typeface="Oswald"/>
                <a:cs typeface="Oswald"/>
                <a:sym typeface="Oswald"/>
              </a:rPr>
              <a:t>MOTIVATION</a:t>
            </a:r>
            <a:endParaRPr sz="1200">
              <a:solidFill>
                <a:srgbClr val="FFFFFF"/>
              </a:solidFill>
              <a:latin typeface="Oswald"/>
              <a:ea typeface="Oswald"/>
              <a:cs typeface="Oswald"/>
              <a:sym typeface="Oswald"/>
            </a:endParaRPr>
          </a:p>
        </p:txBody>
      </p:sp>
      <p:sp>
        <p:nvSpPr>
          <p:cNvPr id="284" name="Google Shape;284;p23"/>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a:solidFill>
                  <a:srgbClr val="FFFFFF"/>
                </a:solidFill>
                <a:latin typeface="Oswald"/>
                <a:ea typeface="Oswald"/>
                <a:cs typeface="Oswald"/>
                <a:sym typeface="Oswald"/>
              </a:rPr>
              <a:t>METHOD</a:t>
            </a:r>
            <a:endParaRPr sz="1200">
              <a:solidFill>
                <a:srgbClr val="FFFFFF"/>
              </a:solidFill>
              <a:latin typeface="Oswald"/>
              <a:ea typeface="Oswald"/>
              <a:cs typeface="Oswald"/>
              <a:sym typeface="Oswald"/>
            </a:endParaRPr>
          </a:p>
        </p:txBody>
      </p:sp>
      <p:sp>
        <p:nvSpPr>
          <p:cNvPr id="285" name="Google Shape;285;p23"/>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LITERATURE REVIEW</a:t>
            </a:r>
            <a:endParaRPr sz="1200">
              <a:solidFill>
                <a:srgbClr val="FFFFFF"/>
              </a:solidFill>
              <a:latin typeface="Oswald"/>
              <a:ea typeface="Oswald"/>
              <a:cs typeface="Oswald"/>
              <a:sym typeface="Oswald"/>
            </a:endParaRPr>
          </a:p>
        </p:txBody>
      </p:sp>
      <p:sp>
        <p:nvSpPr>
          <p:cNvPr id="286" name="Google Shape;286;p23"/>
          <p:cNvSpPr/>
          <p:nvPr/>
        </p:nvSpPr>
        <p:spPr>
          <a:xfrm>
            <a:off x="7127933" y="97055"/>
            <a:ext cx="1704300" cy="193800"/>
          </a:xfrm>
          <a:prstGeom prst="chevron">
            <a:avLst>
              <a:gd name="adj" fmla="val 50000"/>
            </a:avLst>
          </a:prstGeom>
          <a:solidFill>
            <a:srgbClr val="DFE3EE"/>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a:solidFill>
                  <a:srgbClr val="FFFFFF"/>
                </a:solidFill>
                <a:latin typeface="Oswald"/>
                <a:ea typeface="Oswald"/>
                <a:cs typeface="Oswald"/>
                <a:sym typeface="Oswald"/>
              </a:rPr>
              <a:t>RESULTS</a:t>
            </a:r>
            <a:endParaRPr sz="1200">
              <a:solidFill>
                <a:srgbClr val="FFFFFF"/>
              </a:solidFill>
              <a:latin typeface="Oswald"/>
              <a:ea typeface="Oswald"/>
              <a:cs typeface="Oswald"/>
              <a:sym typeface="Oswald"/>
            </a:endParaRPr>
          </a:p>
        </p:txBody>
      </p:sp>
      <p:pic>
        <p:nvPicPr>
          <p:cNvPr id="5" name="Grafik 4">
            <a:extLst>
              <a:ext uri="{FF2B5EF4-FFF2-40B4-BE49-F238E27FC236}">
                <a16:creationId xmlns:a16="http://schemas.microsoft.com/office/drawing/2014/main" id="{441D5B33-5808-8A46-9216-002D512FABA9}"/>
              </a:ext>
            </a:extLst>
          </p:cNvPr>
          <p:cNvPicPr>
            <a:picLocks noChangeAspect="1"/>
          </p:cNvPicPr>
          <p:nvPr/>
        </p:nvPicPr>
        <p:blipFill>
          <a:blip r:embed="rId3"/>
          <a:stretch>
            <a:fillRect/>
          </a:stretch>
        </p:blipFill>
        <p:spPr>
          <a:xfrm>
            <a:off x="1481067" y="874091"/>
            <a:ext cx="6181665" cy="3817178"/>
          </a:xfrm>
          <a:prstGeom prst="rect">
            <a:avLst/>
          </a:prstGeom>
        </p:spPr>
      </p:pic>
    </p:spTree>
    <p:extLst>
      <p:ext uri="{BB962C8B-B14F-4D97-AF65-F5344CB8AC3E}">
        <p14:creationId xmlns:p14="http://schemas.microsoft.com/office/powerpoint/2010/main" val="1887243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p:nvPr/>
        </p:nvSpPr>
        <p:spPr>
          <a:xfrm>
            <a:off x="0" y="0"/>
            <a:ext cx="9144000" cy="10305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txBox="1">
            <a:spLocks noGrp="1"/>
          </p:cNvSpPr>
          <p:nvPr>
            <p:ph type="title"/>
          </p:nvPr>
        </p:nvSpPr>
        <p:spPr>
          <a:xfrm>
            <a:off x="547500" y="137400"/>
            <a:ext cx="43836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 sz="3600">
                <a:solidFill>
                  <a:srgbClr val="FFFFFF"/>
                </a:solidFill>
                <a:latin typeface="Oswald"/>
                <a:ea typeface="Oswald"/>
                <a:cs typeface="Oswald"/>
                <a:sym typeface="Oswald"/>
              </a:rPr>
              <a:t>AGENDA</a:t>
            </a:r>
            <a:endParaRPr sz="3600">
              <a:solidFill>
                <a:srgbClr val="FFFFFF"/>
              </a:solidFill>
              <a:latin typeface="Oswald"/>
              <a:ea typeface="Oswald"/>
              <a:cs typeface="Oswald"/>
              <a:sym typeface="Oswald"/>
            </a:endParaRPr>
          </a:p>
        </p:txBody>
      </p:sp>
      <p:sp>
        <p:nvSpPr>
          <p:cNvPr id="95" name="Google Shape;95;p14"/>
          <p:cNvSpPr/>
          <p:nvPr/>
        </p:nvSpPr>
        <p:spPr>
          <a:xfrm>
            <a:off x="2789614" y="1375761"/>
            <a:ext cx="1508653" cy="1496648"/>
          </a:xfrm>
          <a:prstGeom prst="rect">
            <a:avLst/>
          </a:prstGeom>
          <a:solidFill>
            <a:srgbClr val="29487D"/>
          </a:solidFill>
          <a:ln w="9525" cap="flat" cmpd="sng">
            <a:solidFill>
              <a:srgbClr val="29487D"/>
            </a:solidFill>
            <a:prstDash val="solid"/>
            <a:round/>
            <a:headEnd type="none" w="sm" len="sm"/>
            <a:tailEnd type="none" w="sm" len="sm"/>
          </a:ln>
          <a:effectLst>
            <a:outerShdw blurRad="57150" dist="1905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de" sz="1900" dirty="0">
                <a:solidFill>
                  <a:srgbClr val="FFFFFF"/>
                </a:solidFill>
                <a:latin typeface="Oswald"/>
                <a:ea typeface="Oswald"/>
                <a:cs typeface="Oswald"/>
                <a:sym typeface="Oswald"/>
              </a:rPr>
              <a:t>01 Motivation</a:t>
            </a:r>
            <a:endParaRPr sz="1900" dirty="0">
              <a:solidFill>
                <a:srgbClr val="FFFFFF"/>
              </a:solidFill>
              <a:latin typeface="Oswald"/>
              <a:ea typeface="Oswald"/>
              <a:cs typeface="Oswald"/>
              <a:sym typeface="Oswald"/>
            </a:endParaRPr>
          </a:p>
        </p:txBody>
      </p:sp>
      <p:sp>
        <p:nvSpPr>
          <p:cNvPr id="96" name="Google Shape;96;p14"/>
          <p:cNvSpPr/>
          <p:nvPr/>
        </p:nvSpPr>
        <p:spPr>
          <a:xfrm>
            <a:off x="4586439" y="1375761"/>
            <a:ext cx="1508653" cy="1496648"/>
          </a:xfrm>
          <a:prstGeom prst="rect">
            <a:avLst/>
          </a:prstGeom>
          <a:solidFill>
            <a:srgbClr val="3B5998"/>
          </a:solidFill>
          <a:ln w="9525" cap="flat" cmpd="sng">
            <a:solidFill>
              <a:srgbClr val="3B5998"/>
            </a:solidFill>
            <a:prstDash val="solid"/>
            <a:round/>
            <a:headEnd type="none" w="sm" len="sm"/>
            <a:tailEnd type="none" w="sm" len="sm"/>
          </a:ln>
          <a:effectLst>
            <a:outerShdw blurRad="57150" dist="1905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de" sz="1900" dirty="0">
                <a:solidFill>
                  <a:srgbClr val="FFFFFF"/>
                </a:solidFill>
                <a:latin typeface="Oswald"/>
                <a:ea typeface="Oswald"/>
                <a:cs typeface="Oswald"/>
                <a:sym typeface="Oswald"/>
              </a:rPr>
              <a:t>02 Aufgabe A</a:t>
            </a:r>
            <a:endParaRPr sz="1900" dirty="0">
              <a:solidFill>
                <a:srgbClr val="FFFFFF"/>
              </a:solidFill>
              <a:latin typeface="Oswald"/>
              <a:ea typeface="Oswald"/>
              <a:cs typeface="Oswald"/>
              <a:sym typeface="Oswald"/>
            </a:endParaRPr>
          </a:p>
        </p:txBody>
      </p:sp>
      <p:sp>
        <p:nvSpPr>
          <p:cNvPr id="97" name="Google Shape;97;p14"/>
          <p:cNvSpPr/>
          <p:nvPr/>
        </p:nvSpPr>
        <p:spPr>
          <a:xfrm>
            <a:off x="1882782" y="3044740"/>
            <a:ext cx="1508653" cy="1496648"/>
          </a:xfrm>
          <a:prstGeom prst="rect">
            <a:avLst/>
          </a:prstGeom>
          <a:solidFill>
            <a:srgbClr val="4267B2"/>
          </a:solidFill>
          <a:ln w="9525" cap="flat" cmpd="sng">
            <a:solidFill>
              <a:srgbClr val="4267B2"/>
            </a:solidFill>
            <a:prstDash val="solid"/>
            <a:round/>
            <a:headEnd type="none" w="sm" len="sm"/>
            <a:tailEnd type="none" w="sm" len="sm"/>
          </a:ln>
          <a:effectLst>
            <a:outerShdw blurRad="57150" dist="1905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de" sz="1900" dirty="0">
                <a:solidFill>
                  <a:srgbClr val="FFFFFF"/>
                </a:solidFill>
                <a:latin typeface="Oswald"/>
                <a:ea typeface="Oswald"/>
                <a:cs typeface="Oswald"/>
                <a:sym typeface="Oswald"/>
              </a:rPr>
              <a:t>03 Aufgabe B</a:t>
            </a:r>
            <a:endParaRPr sz="1900" dirty="0">
              <a:solidFill>
                <a:srgbClr val="FFFFFF"/>
              </a:solidFill>
              <a:latin typeface="Oswald"/>
              <a:ea typeface="Oswald"/>
              <a:cs typeface="Oswald"/>
              <a:sym typeface="Oswald"/>
            </a:endParaRPr>
          </a:p>
        </p:txBody>
      </p:sp>
      <p:sp>
        <p:nvSpPr>
          <p:cNvPr id="98" name="Google Shape;98;p14"/>
          <p:cNvSpPr/>
          <p:nvPr/>
        </p:nvSpPr>
        <p:spPr>
          <a:xfrm>
            <a:off x="3749064" y="3044740"/>
            <a:ext cx="1508653" cy="1496648"/>
          </a:xfrm>
          <a:prstGeom prst="rect">
            <a:avLst/>
          </a:prstGeom>
          <a:solidFill>
            <a:srgbClr val="8B9DC3"/>
          </a:solidFill>
          <a:ln w="9525" cap="flat" cmpd="sng">
            <a:solidFill>
              <a:srgbClr val="8B9DC3"/>
            </a:solidFill>
            <a:prstDash val="solid"/>
            <a:round/>
            <a:headEnd type="none" w="sm" len="sm"/>
            <a:tailEnd type="none" w="sm" len="sm"/>
          </a:ln>
          <a:effectLst>
            <a:outerShdw blurRad="57150" dist="1905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de" sz="1900" dirty="0">
                <a:solidFill>
                  <a:srgbClr val="FFFFFF"/>
                </a:solidFill>
                <a:latin typeface="Oswald"/>
                <a:ea typeface="Oswald"/>
                <a:cs typeface="Oswald"/>
                <a:sym typeface="Oswald"/>
              </a:rPr>
              <a:t>04 Aufgabe C</a:t>
            </a:r>
            <a:endParaRPr sz="1900" dirty="0">
              <a:solidFill>
                <a:srgbClr val="FFFFFF"/>
              </a:solidFill>
              <a:latin typeface="Oswald"/>
              <a:ea typeface="Oswald"/>
              <a:cs typeface="Oswald"/>
              <a:sym typeface="Oswald"/>
            </a:endParaRPr>
          </a:p>
        </p:txBody>
      </p:sp>
      <p:pic>
        <p:nvPicPr>
          <p:cNvPr id="99" name="Google Shape;99;p14"/>
          <p:cNvPicPr preferRelativeResize="0"/>
          <p:nvPr/>
        </p:nvPicPr>
        <p:blipFill>
          <a:blip r:embed="rId3">
            <a:alphaModFix/>
          </a:blip>
          <a:stretch>
            <a:fillRect/>
          </a:stretch>
        </p:blipFill>
        <p:spPr>
          <a:xfrm>
            <a:off x="2292160" y="3530036"/>
            <a:ext cx="851258" cy="778265"/>
          </a:xfrm>
          <a:prstGeom prst="rect">
            <a:avLst/>
          </a:prstGeom>
          <a:noFill/>
          <a:ln>
            <a:noFill/>
          </a:ln>
          <a:effectLst>
            <a:outerShdw blurRad="57150" dist="19050" algn="bl" rotWithShape="0">
              <a:srgbClr val="000000">
                <a:alpha val="50000"/>
              </a:srgbClr>
            </a:outerShdw>
          </a:effectLst>
        </p:spPr>
      </p:pic>
      <p:pic>
        <p:nvPicPr>
          <p:cNvPr id="100" name="Google Shape;100;p14"/>
          <p:cNvPicPr preferRelativeResize="0"/>
          <p:nvPr/>
        </p:nvPicPr>
        <p:blipFill>
          <a:blip r:embed="rId4">
            <a:alphaModFix/>
          </a:blip>
          <a:stretch>
            <a:fillRect/>
          </a:stretch>
        </p:blipFill>
        <p:spPr>
          <a:xfrm>
            <a:off x="4987255" y="1893944"/>
            <a:ext cx="772930" cy="706706"/>
          </a:xfrm>
          <a:prstGeom prst="rect">
            <a:avLst/>
          </a:prstGeom>
          <a:noFill/>
          <a:ln>
            <a:noFill/>
          </a:ln>
          <a:effectLst>
            <a:outerShdw blurRad="57150" dist="19050" algn="bl" rotWithShape="0">
              <a:srgbClr val="000000">
                <a:alpha val="50000"/>
              </a:srgbClr>
            </a:outerShdw>
          </a:effectLst>
        </p:spPr>
      </p:pic>
      <p:pic>
        <p:nvPicPr>
          <p:cNvPr id="101" name="Google Shape;101;p14"/>
          <p:cNvPicPr preferRelativeResize="0"/>
          <p:nvPr/>
        </p:nvPicPr>
        <p:blipFill>
          <a:blip r:embed="rId5">
            <a:alphaModFix/>
          </a:blip>
          <a:stretch>
            <a:fillRect/>
          </a:stretch>
        </p:blipFill>
        <p:spPr>
          <a:xfrm>
            <a:off x="4186524" y="3653984"/>
            <a:ext cx="636139" cy="654317"/>
          </a:xfrm>
          <a:prstGeom prst="rect">
            <a:avLst/>
          </a:prstGeom>
          <a:noFill/>
          <a:ln>
            <a:noFill/>
          </a:ln>
          <a:effectLst>
            <a:outerShdw blurRad="57150" dist="19050" algn="bl" rotWithShape="0">
              <a:srgbClr val="000000">
                <a:alpha val="50000"/>
              </a:srgbClr>
            </a:outerShdw>
          </a:effectLst>
        </p:spPr>
      </p:pic>
      <p:pic>
        <p:nvPicPr>
          <p:cNvPr id="102" name="Google Shape;102;p14"/>
          <p:cNvPicPr preferRelativeResize="0"/>
          <p:nvPr/>
        </p:nvPicPr>
        <p:blipFill>
          <a:blip r:embed="rId6">
            <a:alphaModFix/>
          </a:blip>
          <a:stretch>
            <a:fillRect/>
          </a:stretch>
        </p:blipFill>
        <p:spPr>
          <a:xfrm>
            <a:off x="2977631" y="1856711"/>
            <a:ext cx="937437" cy="964193"/>
          </a:xfrm>
          <a:prstGeom prst="rect">
            <a:avLst/>
          </a:prstGeom>
          <a:noFill/>
          <a:ln>
            <a:noFill/>
          </a:ln>
        </p:spPr>
      </p:pic>
      <p:sp>
        <p:nvSpPr>
          <p:cNvPr id="12" name="Google Shape;98;p14">
            <a:extLst>
              <a:ext uri="{FF2B5EF4-FFF2-40B4-BE49-F238E27FC236}">
                <a16:creationId xmlns:a16="http://schemas.microsoft.com/office/drawing/2014/main" id="{A0878ED8-5020-5B49-B5B9-F408A8B887B0}"/>
              </a:ext>
            </a:extLst>
          </p:cNvPr>
          <p:cNvSpPr/>
          <p:nvPr/>
        </p:nvSpPr>
        <p:spPr>
          <a:xfrm>
            <a:off x="5617751" y="3045318"/>
            <a:ext cx="1508653" cy="1496648"/>
          </a:xfrm>
          <a:prstGeom prst="rect">
            <a:avLst/>
          </a:prstGeom>
          <a:solidFill>
            <a:schemeClr val="accent6">
              <a:lumMod val="50000"/>
            </a:schemeClr>
          </a:solidFill>
          <a:ln w="9525" cap="flat" cmpd="sng">
            <a:solidFill>
              <a:srgbClr val="8B9DC3"/>
            </a:solidFill>
            <a:prstDash val="solid"/>
            <a:round/>
            <a:headEnd type="none" w="sm" len="sm"/>
            <a:tailEnd type="none" w="sm" len="sm"/>
          </a:ln>
          <a:effectLst>
            <a:outerShdw blurRad="57150" dist="1905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de" sz="1900" dirty="0">
                <a:solidFill>
                  <a:srgbClr val="FFFFFF"/>
                </a:solidFill>
                <a:latin typeface="Oswald"/>
                <a:ea typeface="Oswald"/>
                <a:cs typeface="Oswald"/>
                <a:sym typeface="Oswald"/>
              </a:rPr>
              <a:t>05 Erkenntnis</a:t>
            </a:r>
            <a:endParaRPr sz="1900" dirty="0">
              <a:solidFill>
                <a:srgbClr val="FFFFFF"/>
              </a:solidFill>
              <a:latin typeface="Oswald"/>
              <a:ea typeface="Oswald"/>
              <a:cs typeface="Oswald"/>
              <a:sym typeface="Oswald"/>
            </a:endParaRPr>
          </a:p>
        </p:txBody>
      </p:sp>
      <p:pic>
        <p:nvPicPr>
          <p:cNvPr id="15" name="Google Shape;177;p17">
            <a:extLst>
              <a:ext uri="{FF2B5EF4-FFF2-40B4-BE49-F238E27FC236}">
                <a16:creationId xmlns:a16="http://schemas.microsoft.com/office/drawing/2014/main" id="{5B637AC0-A094-4C4B-A229-440F4F84DE03}"/>
              </a:ext>
            </a:extLst>
          </p:cNvPr>
          <p:cNvPicPr preferRelativeResize="0"/>
          <p:nvPr/>
        </p:nvPicPr>
        <p:blipFill>
          <a:blip r:embed="rId7">
            <a:alphaModFix/>
          </a:blip>
          <a:stretch>
            <a:fillRect/>
          </a:stretch>
        </p:blipFill>
        <p:spPr>
          <a:xfrm>
            <a:off x="6095092" y="3592009"/>
            <a:ext cx="679873" cy="65431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p:nvPr/>
        </p:nvSpPr>
        <p:spPr>
          <a:xfrm>
            <a:off x="0" y="0"/>
            <a:ext cx="9144000" cy="51435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txBox="1">
            <a:spLocks noGrp="1"/>
          </p:cNvSpPr>
          <p:nvPr>
            <p:ph type="title"/>
          </p:nvPr>
        </p:nvSpPr>
        <p:spPr>
          <a:xfrm>
            <a:off x="683302" y="1686349"/>
            <a:ext cx="6387453" cy="1770801"/>
          </a:xfrm>
          <a:prstGeom prst="rect">
            <a:avLst/>
          </a:prstGeom>
        </p:spPr>
        <p:txBody>
          <a:bodyPr spcFirstLastPara="1" wrap="square" lIns="91425" tIns="91425" rIns="91425" bIns="91425" anchor="b" anchorCtr="0">
            <a:noAutofit/>
          </a:bodyPr>
          <a:lstStyle/>
          <a:p>
            <a:pPr lvl="0"/>
            <a:r>
              <a:rPr lang="de-DE" sz="4800" dirty="0">
                <a:solidFill>
                  <a:srgbClr val="FFFFFF"/>
                </a:solidFill>
                <a:latin typeface="Oswald"/>
                <a:ea typeface="Oswald"/>
                <a:cs typeface="Oswald"/>
                <a:sym typeface="Oswald"/>
              </a:rPr>
              <a:t>Visuelle Exploration &amp; Datenbereinigung</a:t>
            </a:r>
          </a:p>
        </p:txBody>
      </p:sp>
    </p:spTree>
    <p:extLst>
      <p:ext uri="{BB962C8B-B14F-4D97-AF65-F5344CB8AC3E}">
        <p14:creationId xmlns:p14="http://schemas.microsoft.com/office/powerpoint/2010/main" val="2808322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6"/>
          <p:cNvSpPr txBox="1">
            <a:spLocks noGrp="1"/>
          </p:cNvSpPr>
          <p:nvPr>
            <p:ph type="body" idx="4294967295"/>
          </p:nvPr>
        </p:nvSpPr>
        <p:spPr>
          <a:xfrm>
            <a:off x="4542202" y="1988700"/>
            <a:ext cx="2039700" cy="2508600"/>
          </a:xfrm>
          <a:prstGeom prst="rect">
            <a:avLst/>
          </a:prstGeom>
          <a:solidFill>
            <a:srgbClr val="DFE3EE"/>
          </a:solidFill>
          <a:ln w="9525" cap="flat" cmpd="sng">
            <a:solidFill>
              <a:srgbClr val="DFE3EE"/>
            </a:solidFill>
            <a:prstDash val="solid"/>
            <a:round/>
            <a:headEnd type="none" w="sm" len="sm"/>
            <a:tailEnd type="none" w="sm" len="sm"/>
          </a:ln>
        </p:spPr>
        <p:txBody>
          <a:bodyPr spcFirstLastPara="1" wrap="square" lIns="91425" tIns="91425" rIns="91425" bIns="91425" anchor="t" anchorCtr="0">
            <a:noAutofit/>
          </a:bodyPr>
          <a:lstStyle/>
          <a:p>
            <a:pPr marL="0" lvl="0" indent="0">
              <a:buNone/>
            </a:pPr>
            <a:r>
              <a:rPr lang="de-DE" sz="1400" b="1" dirty="0">
                <a:latin typeface="Oswald"/>
                <a:ea typeface="Oswald"/>
                <a:cs typeface="Oswald"/>
                <a:sym typeface="Oswald"/>
              </a:rPr>
              <a:t>Umsatz und Marge abhängig vom Liefer-Startpunkt</a:t>
            </a:r>
            <a:endParaRPr sz="1400" b="1" dirty="0">
              <a:latin typeface="Oswald"/>
              <a:ea typeface="Oswald"/>
              <a:cs typeface="Oswald"/>
              <a:sym typeface="Oswald"/>
            </a:endParaRPr>
          </a:p>
          <a:p>
            <a:pPr marL="0" lvl="0" indent="0" algn="l" rtl="0">
              <a:spcBef>
                <a:spcPts val="800"/>
              </a:spcBef>
              <a:spcAft>
                <a:spcPts val="0"/>
              </a:spcAft>
              <a:buNone/>
            </a:pPr>
            <a:r>
              <a:rPr lang="de-DE" sz="1400" dirty="0">
                <a:latin typeface="Oswald"/>
                <a:ea typeface="Oswald"/>
                <a:cs typeface="Oswald"/>
                <a:sym typeface="Oswald"/>
              </a:rPr>
              <a:t>Deutschland als Startpunkt hat deutlich mehr Umsatz als in anderen Ländern</a:t>
            </a:r>
            <a:endParaRPr sz="1400" dirty="0">
              <a:latin typeface="Oswald"/>
              <a:ea typeface="Oswald"/>
              <a:cs typeface="Oswald"/>
              <a:sym typeface="Oswald"/>
            </a:endParaRPr>
          </a:p>
        </p:txBody>
      </p:sp>
      <p:sp>
        <p:nvSpPr>
          <p:cNvPr id="132" name="Google Shape;132;p16"/>
          <p:cNvSpPr txBox="1">
            <a:spLocks noGrp="1"/>
          </p:cNvSpPr>
          <p:nvPr>
            <p:ph type="body" idx="4294967295"/>
          </p:nvPr>
        </p:nvSpPr>
        <p:spPr>
          <a:xfrm>
            <a:off x="6687958" y="1988700"/>
            <a:ext cx="2039700" cy="2508600"/>
          </a:xfrm>
          <a:prstGeom prst="rect">
            <a:avLst/>
          </a:prstGeom>
          <a:solidFill>
            <a:srgbClr val="DFE3EE"/>
          </a:solidFill>
          <a:ln w="9525" cap="flat" cmpd="sng">
            <a:solidFill>
              <a:srgbClr val="DFE3EE"/>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de-DE" sz="1400" b="1" dirty="0">
                <a:latin typeface="Oswald"/>
                <a:ea typeface="Oswald"/>
                <a:cs typeface="Oswald"/>
                <a:sym typeface="Oswald"/>
              </a:rPr>
              <a:t>Internationale Aufträge</a:t>
            </a:r>
          </a:p>
          <a:p>
            <a:pPr marL="0" lvl="0" indent="0" algn="l" rtl="0">
              <a:spcBef>
                <a:spcPts val="800"/>
              </a:spcBef>
              <a:spcAft>
                <a:spcPts val="0"/>
              </a:spcAft>
              <a:buNone/>
            </a:pPr>
            <a:r>
              <a:rPr lang="de-DE" sz="1400" dirty="0">
                <a:latin typeface="Oswald"/>
                <a:ea typeface="Oswald"/>
                <a:cs typeface="Oswald"/>
                <a:sym typeface="Oswald"/>
              </a:rPr>
              <a:t>Deutlich mehr nationale Aufträge als internationale</a:t>
            </a:r>
          </a:p>
          <a:p>
            <a:pPr marL="0" lvl="0" indent="0" algn="l" rtl="0">
              <a:spcBef>
                <a:spcPts val="800"/>
              </a:spcBef>
              <a:spcAft>
                <a:spcPts val="800"/>
              </a:spcAft>
              <a:buNone/>
            </a:pPr>
            <a:r>
              <a:rPr lang="de" sz="1400" dirty="0">
                <a:solidFill>
                  <a:srgbClr val="FF0000"/>
                </a:solidFill>
                <a:latin typeface="Oswald"/>
                <a:ea typeface="Oswald"/>
                <a:cs typeface="Oswald"/>
                <a:sym typeface="Oswald"/>
              </a:rPr>
              <a:t>Der Fokus der unsere Analyse liegt daher auf Nationaler Ebene: Deutschland</a:t>
            </a:r>
            <a:endParaRPr lang="de-DE" sz="1400" dirty="0">
              <a:solidFill>
                <a:srgbClr val="FF0000"/>
              </a:solidFill>
              <a:latin typeface="Oswald"/>
              <a:ea typeface="Oswald"/>
              <a:cs typeface="Oswald"/>
              <a:sym typeface="Oswald"/>
            </a:endParaRPr>
          </a:p>
        </p:txBody>
      </p:sp>
      <p:sp>
        <p:nvSpPr>
          <p:cNvPr id="133" name="Google Shape;133;p16"/>
          <p:cNvSpPr txBox="1">
            <a:spLocks noGrp="1"/>
          </p:cNvSpPr>
          <p:nvPr>
            <p:ph type="body" idx="4294967295"/>
          </p:nvPr>
        </p:nvSpPr>
        <p:spPr>
          <a:xfrm>
            <a:off x="311700" y="1988700"/>
            <a:ext cx="2039700" cy="2508600"/>
          </a:xfrm>
          <a:prstGeom prst="rect">
            <a:avLst/>
          </a:prstGeom>
          <a:solidFill>
            <a:srgbClr val="DFE3EE"/>
          </a:solidFill>
          <a:ln w="9525" cap="flat" cmpd="sng">
            <a:solidFill>
              <a:srgbClr val="DFE3EE"/>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de-DE" sz="1400" b="1" dirty="0">
                <a:latin typeface="Oswald"/>
                <a:ea typeface="Oswald"/>
                <a:cs typeface="Oswald"/>
                <a:sym typeface="Oswald"/>
              </a:rPr>
              <a:t>Hohe Kosten</a:t>
            </a:r>
          </a:p>
          <a:p>
            <a:pPr marL="0" lvl="0" indent="0" algn="l" rtl="0">
              <a:spcBef>
                <a:spcPts val="0"/>
              </a:spcBef>
              <a:spcAft>
                <a:spcPts val="0"/>
              </a:spcAft>
              <a:buNone/>
            </a:pPr>
            <a:r>
              <a:rPr lang="de-DE" sz="1400" dirty="0">
                <a:latin typeface="Oswald"/>
                <a:ea typeface="Oswald"/>
                <a:cs typeface="Oswald"/>
                <a:sym typeface="Oswald"/>
              </a:rPr>
              <a:t>Kosten übersteigt Umsatz vor allem in Dezember jeden Jahres</a:t>
            </a:r>
            <a:endParaRPr sz="1400" dirty="0">
              <a:latin typeface="Oswald"/>
              <a:ea typeface="Oswald"/>
              <a:cs typeface="Oswald"/>
              <a:sym typeface="Oswald"/>
            </a:endParaRPr>
          </a:p>
          <a:p>
            <a:pPr marL="457200" lvl="0" indent="0" algn="l" rtl="0">
              <a:spcBef>
                <a:spcPts val="800"/>
              </a:spcBef>
              <a:spcAft>
                <a:spcPts val="800"/>
              </a:spcAft>
              <a:buNone/>
            </a:pPr>
            <a:endParaRPr sz="1400" dirty="0">
              <a:latin typeface="Oswald"/>
              <a:ea typeface="Oswald"/>
              <a:cs typeface="Oswald"/>
              <a:sym typeface="Oswald"/>
            </a:endParaRPr>
          </a:p>
        </p:txBody>
      </p:sp>
      <p:sp>
        <p:nvSpPr>
          <p:cNvPr id="134" name="Google Shape;134;p16"/>
          <p:cNvSpPr/>
          <p:nvPr/>
        </p:nvSpPr>
        <p:spPr>
          <a:xfrm>
            <a:off x="311700" y="1375400"/>
            <a:ext cx="2037600" cy="53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r>
              <a:rPr lang="de" sz="1600" dirty="0">
                <a:solidFill>
                  <a:srgbClr val="FFFFFF"/>
                </a:solidFill>
                <a:latin typeface="Oswald"/>
                <a:ea typeface="Oswald"/>
                <a:cs typeface="Oswald"/>
                <a:sym typeface="Oswald"/>
              </a:rPr>
              <a:t>1. KOSTEN VS. UMSATZ</a:t>
            </a:r>
            <a:endParaRPr sz="1600" dirty="0">
              <a:solidFill>
                <a:srgbClr val="FFFFFF"/>
              </a:solidFill>
              <a:latin typeface="Oswald"/>
              <a:ea typeface="Oswald"/>
              <a:cs typeface="Oswald"/>
              <a:sym typeface="Oswald"/>
            </a:endParaRPr>
          </a:p>
        </p:txBody>
      </p:sp>
      <p:sp>
        <p:nvSpPr>
          <p:cNvPr id="135" name="Google Shape;135;p16"/>
          <p:cNvSpPr/>
          <p:nvPr/>
        </p:nvSpPr>
        <p:spPr>
          <a:xfrm>
            <a:off x="6667150" y="1375400"/>
            <a:ext cx="2058300" cy="53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sz="1600" dirty="0">
              <a:solidFill>
                <a:srgbClr val="FFFFFF"/>
              </a:solidFill>
              <a:latin typeface="Oswald"/>
              <a:ea typeface="Oswald"/>
              <a:cs typeface="Oswald"/>
              <a:sym typeface="Oswald"/>
            </a:endParaRPr>
          </a:p>
          <a:p>
            <a:pPr marL="0" lvl="0" indent="0" algn="l" rtl="0">
              <a:spcBef>
                <a:spcPts val="0"/>
              </a:spcBef>
              <a:spcAft>
                <a:spcPts val="0"/>
              </a:spcAft>
              <a:buNone/>
            </a:pPr>
            <a:r>
              <a:rPr lang="de" sz="1600" dirty="0">
                <a:solidFill>
                  <a:srgbClr val="FFFFFF"/>
                </a:solidFill>
                <a:latin typeface="Oswald"/>
                <a:ea typeface="Oswald"/>
                <a:cs typeface="Oswald"/>
                <a:sym typeface="Oswald"/>
              </a:rPr>
              <a:t>4. AUFTRÄGE</a:t>
            </a:r>
            <a:endParaRPr sz="1600" dirty="0">
              <a:solidFill>
                <a:srgbClr val="FFFFFF"/>
              </a:solidFill>
              <a:latin typeface="Oswald"/>
              <a:ea typeface="Oswald"/>
              <a:cs typeface="Oswald"/>
              <a:sym typeface="Oswald"/>
            </a:endParaRPr>
          </a:p>
          <a:p>
            <a:pPr marL="0" lvl="0" indent="0" algn="l" rtl="0">
              <a:spcBef>
                <a:spcPts val="0"/>
              </a:spcBef>
              <a:spcAft>
                <a:spcPts val="0"/>
              </a:spcAft>
              <a:buNone/>
            </a:pPr>
            <a:endParaRPr sz="1600" dirty="0">
              <a:solidFill>
                <a:srgbClr val="FFFFFF"/>
              </a:solidFill>
              <a:latin typeface="Oswald"/>
              <a:ea typeface="Oswald"/>
              <a:cs typeface="Oswald"/>
              <a:sym typeface="Oswald"/>
            </a:endParaRPr>
          </a:p>
        </p:txBody>
      </p:sp>
      <p:sp>
        <p:nvSpPr>
          <p:cNvPr id="136" name="Google Shape;136;p16"/>
          <p:cNvSpPr/>
          <p:nvPr/>
        </p:nvSpPr>
        <p:spPr>
          <a:xfrm>
            <a:off x="4542300" y="1375400"/>
            <a:ext cx="2025600" cy="53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r>
              <a:rPr lang="de" sz="1600" dirty="0">
                <a:solidFill>
                  <a:srgbClr val="FFFFFF"/>
                </a:solidFill>
                <a:latin typeface="Oswald"/>
                <a:ea typeface="Oswald"/>
                <a:cs typeface="Oswald"/>
                <a:sym typeface="Oswald"/>
              </a:rPr>
              <a:t>3. DOMAIN LANE</a:t>
            </a:r>
            <a:endParaRPr sz="1600" dirty="0">
              <a:solidFill>
                <a:srgbClr val="FFFFFF"/>
              </a:solidFill>
              <a:latin typeface="Oswald"/>
              <a:ea typeface="Oswald"/>
              <a:cs typeface="Oswald"/>
              <a:sym typeface="Oswald"/>
            </a:endParaRPr>
          </a:p>
        </p:txBody>
      </p:sp>
      <p:sp>
        <p:nvSpPr>
          <p:cNvPr id="137" name="Google Shape;137;p16"/>
          <p:cNvSpPr txBox="1">
            <a:spLocks noGrp="1"/>
          </p:cNvSpPr>
          <p:nvPr>
            <p:ph type="title"/>
          </p:nvPr>
        </p:nvSpPr>
        <p:spPr>
          <a:xfrm>
            <a:off x="311700" y="4735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latin typeface="Oswald"/>
                <a:ea typeface="Oswald"/>
                <a:cs typeface="Oswald"/>
                <a:sym typeface="Oswald"/>
              </a:rPr>
              <a:t>Problemstellung</a:t>
            </a:r>
            <a:endParaRPr dirty="0">
              <a:latin typeface="Oswald"/>
              <a:ea typeface="Oswald"/>
              <a:cs typeface="Oswald"/>
              <a:sym typeface="Oswald"/>
            </a:endParaRPr>
          </a:p>
        </p:txBody>
      </p:sp>
      <p:sp>
        <p:nvSpPr>
          <p:cNvPr id="138" name="Google Shape;138;p16"/>
          <p:cNvSpPr txBox="1">
            <a:spLocks noGrp="1"/>
          </p:cNvSpPr>
          <p:nvPr>
            <p:ph type="body" idx="4294967295"/>
          </p:nvPr>
        </p:nvSpPr>
        <p:spPr>
          <a:xfrm>
            <a:off x="2426950" y="1988700"/>
            <a:ext cx="2039700" cy="2508600"/>
          </a:xfrm>
          <a:prstGeom prst="rect">
            <a:avLst/>
          </a:prstGeom>
          <a:solidFill>
            <a:srgbClr val="DFE3EE"/>
          </a:solidFill>
          <a:ln w="9525" cap="flat" cmpd="sng">
            <a:solidFill>
              <a:srgbClr val="DFE3EE"/>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de" sz="1400" b="1" dirty="0">
                <a:latin typeface="Oswald"/>
                <a:ea typeface="Oswald"/>
                <a:cs typeface="Oswald"/>
                <a:sym typeface="Oswald"/>
              </a:rPr>
              <a:t>Weniger Umsatz in 4PL </a:t>
            </a:r>
          </a:p>
          <a:p>
            <a:pPr marL="0" lvl="0" indent="0" algn="l" rtl="0">
              <a:spcBef>
                <a:spcPts val="0"/>
              </a:spcBef>
              <a:spcAft>
                <a:spcPts val="0"/>
              </a:spcAft>
              <a:buNone/>
            </a:pPr>
            <a:r>
              <a:rPr lang="de-DE" sz="1400" dirty="0">
                <a:latin typeface="Oswald"/>
                <a:ea typeface="Oswald"/>
                <a:cs typeface="Oswald"/>
                <a:sym typeface="Oswald"/>
              </a:rPr>
              <a:t>4PL rentiert sich weniger als 3PL</a:t>
            </a:r>
            <a:endParaRPr sz="1400" dirty="0">
              <a:latin typeface="Oswald"/>
              <a:ea typeface="Oswald"/>
              <a:cs typeface="Oswald"/>
              <a:sym typeface="Oswald"/>
            </a:endParaRPr>
          </a:p>
        </p:txBody>
      </p:sp>
      <p:sp>
        <p:nvSpPr>
          <p:cNvPr id="139" name="Google Shape;139;p16"/>
          <p:cNvSpPr/>
          <p:nvPr/>
        </p:nvSpPr>
        <p:spPr>
          <a:xfrm>
            <a:off x="2426950" y="1375400"/>
            <a:ext cx="2025600" cy="53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r>
              <a:rPr lang="de" sz="1600" dirty="0">
                <a:solidFill>
                  <a:srgbClr val="FFFFFF"/>
                </a:solidFill>
                <a:latin typeface="Oswald"/>
                <a:ea typeface="Oswald"/>
                <a:cs typeface="Oswald"/>
                <a:sym typeface="Oswald"/>
              </a:rPr>
              <a:t>2. BUSINESS MODEL</a:t>
            </a:r>
            <a:endParaRPr sz="1600" dirty="0">
              <a:solidFill>
                <a:srgbClr val="FFFFFF"/>
              </a:solidFill>
              <a:latin typeface="Oswald"/>
              <a:ea typeface="Oswald"/>
              <a:cs typeface="Oswald"/>
              <a:sym typeface="Oswald"/>
            </a:endParaRPr>
          </a:p>
        </p:txBody>
      </p:sp>
      <p:sp>
        <p:nvSpPr>
          <p:cNvPr id="22" name="Google Shape;120;p15">
            <a:extLst>
              <a:ext uri="{FF2B5EF4-FFF2-40B4-BE49-F238E27FC236}">
                <a16:creationId xmlns:a16="http://schemas.microsoft.com/office/drawing/2014/main" id="{4E9C06B0-0D62-084C-892C-FE2ACC5DA02E}"/>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23" name="Google Shape;121;p15">
            <a:extLst>
              <a:ext uri="{FF2B5EF4-FFF2-40B4-BE49-F238E27FC236}">
                <a16:creationId xmlns:a16="http://schemas.microsoft.com/office/drawing/2014/main" id="{6FCC1B4F-B55D-294C-BB35-297EC4F403A9}"/>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24" name="Google Shape;122;p15">
            <a:extLst>
              <a:ext uri="{FF2B5EF4-FFF2-40B4-BE49-F238E27FC236}">
                <a16:creationId xmlns:a16="http://schemas.microsoft.com/office/drawing/2014/main" id="{7EFE33A5-4AE6-2C47-94F9-CF33660820EF}"/>
              </a:ext>
            </a:extLst>
          </p:cNvPr>
          <p:cNvSpPr/>
          <p:nvPr/>
        </p:nvSpPr>
        <p:spPr>
          <a:xfrm>
            <a:off x="311700" y="99741"/>
            <a:ext cx="1704300" cy="191100"/>
          </a:xfrm>
          <a:prstGeom prst="homePlate">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MOTIVATION</a:t>
            </a:r>
            <a:endParaRPr sz="1200" dirty="0">
              <a:solidFill>
                <a:srgbClr val="FFFFFF"/>
              </a:solidFill>
              <a:latin typeface="Oswald"/>
              <a:ea typeface="Oswald"/>
              <a:cs typeface="Oswald"/>
              <a:sym typeface="Oswald"/>
            </a:endParaRPr>
          </a:p>
        </p:txBody>
      </p:sp>
      <p:sp>
        <p:nvSpPr>
          <p:cNvPr id="25" name="Google Shape;123;p15">
            <a:extLst>
              <a:ext uri="{FF2B5EF4-FFF2-40B4-BE49-F238E27FC236}">
                <a16:creationId xmlns:a16="http://schemas.microsoft.com/office/drawing/2014/main" id="{BF7C7EFD-B527-7740-95B6-6BEECF73DFD6}"/>
              </a:ext>
            </a:extLst>
          </p:cNvPr>
          <p:cNvSpPr/>
          <p:nvPr/>
        </p:nvSpPr>
        <p:spPr>
          <a:xfrm>
            <a:off x="2015759"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A</a:t>
            </a:r>
            <a:endParaRPr sz="1200" dirty="0">
              <a:solidFill>
                <a:srgbClr val="FFFFFF"/>
              </a:solidFill>
              <a:latin typeface="Oswald"/>
              <a:ea typeface="Oswald"/>
              <a:cs typeface="Oswald"/>
              <a:sym typeface="Oswald"/>
            </a:endParaRPr>
          </a:p>
        </p:txBody>
      </p:sp>
      <p:sp>
        <p:nvSpPr>
          <p:cNvPr id="26" name="Google Shape;124;p15">
            <a:extLst>
              <a:ext uri="{FF2B5EF4-FFF2-40B4-BE49-F238E27FC236}">
                <a16:creationId xmlns:a16="http://schemas.microsoft.com/office/drawing/2014/main" id="{024DED51-64B9-1D46-8FF9-7E3488D75942}"/>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7" name="Google Shape;125;p15">
            <a:extLst>
              <a:ext uri="{FF2B5EF4-FFF2-40B4-BE49-F238E27FC236}">
                <a16:creationId xmlns:a16="http://schemas.microsoft.com/office/drawing/2014/main" id="{34320AA5-7CA1-1D4C-9054-3BBCF041E72E}"/>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 dirty="0">
                <a:latin typeface="Oswald"/>
                <a:ea typeface="Oswald"/>
                <a:cs typeface="Oswald"/>
                <a:sym typeface="Oswald"/>
              </a:rPr>
              <a:t>Visuelle Exploration: Datenbereinigung</a:t>
            </a:r>
            <a:endParaRPr dirty="0">
              <a:latin typeface="Oswald"/>
              <a:ea typeface="Oswald"/>
              <a:cs typeface="Oswald"/>
              <a:sym typeface="Oswald"/>
            </a:endParaRPr>
          </a:p>
        </p:txBody>
      </p:sp>
      <p:sp>
        <p:nvSpPr>
          <p:cNvPr id="193" name="Google Shape;193;p18"/>
          <p:cNvSpPr txBox="1"/>
          <p:nvPr/>
        </p:nvSpPr>
        <p:spPr>
          <a:xfrm>
            <a:off x="-100" y="4866600"/>
            <a:ext cx="41376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sz="600">
                <a:solidFill>
                  <a:srgbClr val="999999"/>
                </a:solidFill>
              </a:rPr>
              <a:t>https://engineering.fb.com/2020/01/13/open-source/open-source-2019/</a:t>
            </a:r>
            <a:endParaRPr sz="600">
              <a:solidFill>
                <a:srgbClr val="999999"/>
              </a:solidFill>
            </a:endParaRPr>
          </a:p>
        </p:txBody>
      </p:sp>
      <p:pic>
        <p:nvPicPr>
          <p:cNvPr id="14" name="Grafik 13">
            <a:extLst>
              <a:ext uri="{FF2B5EF4-FFF2-40B4-BE49-F238E27FC236}">
                <a16:creationId xmlns:a16="http://schemas.microsoft.com/office/drawing/2014/main" id="{A9D77923-FB02-A24A-9983-841D6A5FBC13}"/>
              </a:ext>
            </a:extLst>
          </p:cNvPr>
          <p:cNvPicPr>
            <a:picLocks noChangeAspect="1"/>
          </p:cNvPicPr>
          <p:nvPr/>
        </p:nvPicPr>
        <p:blipFill>
          <a:blip r:embed="rId3"/>
          <a:stretch>
            <a:fillRect/>
          </a:stretch>
        </p:blipFill>
        <p:spPr>
          <a:xfrm>
            <a:off x="472517" y="1164848"/>
            <a:ext cx="4149444" cy="2560800"/>
          </a:xfrm>
          <a:prstGeom prst="rect">
            <a:avLst/>
          </a:prstGeom>
        </p:spPr>
      </p:pic>
      <p:pic>
        <p:nvPicPr>
          <p:cNvPr id="15" name="Grafik 14">
            <a:extLst>
              <a:ext uri="{FF2B5EF4-FFF2-40B4-BE49-F238E27FC236}">
                <a16:creationId xmlns:a16="http://schemas.microsoft.com/office/drawing/2014/main" id="{21F39EE1-33A6-454D-BBBA-D32452B517D2}"/>
              </a:ext>
            </a:extLst>
          </p:cNvPr>
          <p:cNvPicPr>
            <a:picLocks noChangeAspect="1"/>
          </p:cNvPicPr>
          <p:nvPr/>
        </p:nvPicPr>
        <p:blipFill>
          <a:blip r:embed="rId4"/>
          <a:stretch>
            <a:fillRect/>
          </a:stretch>
        </p:blipFill>
        <p:spPr>
          <a:xfrm>
            <a:off x="4571900" y="1162174"/>
            <a:ext cx="4310494" cy="2660191"/>
          </a:xfrm>
          <a:prstGeom prst="rect">
            <a:avLst/>
          </a:prstGeom>
        </p:spPr>
      </p:pic>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sp>
        <p:nvSpPr>
          <p:cNvPr id="22" name="Textfeld 21">
            <a:extLst>
              <a:ext uri="{FF2B5EF4-FFF2-40B4-BE49-F238E27FC236}">
                <a16:creationId xmlns:a16="http://schemas.microsoft.com/office/drawing/2014/main" id="{A575F321-8BF8-C543-819D-0B6FA514E89B}"/>
              </a:ext>
            </a:extLst>
          </p:cNvPr>
          <p:cNvSpPr txBox="1"/>
          <p:nvPr/>
        </p:nvSpPr>
        <p:spPr>
          <a:xfrm>
            <a:off x="834819" y="4085608"/>
            <a:ext cx="4589057" cy="738664"/>
          </a:xfrm>
          <a:prstGeom prst="rect">
            <a:avLst/>
          </a:prstGeom>
          <a:noFill/>
        </p:spPr>
        <p:txBody>
          <a:bodyPr wrap="square" rtlCol="0">
            <a:spAutoFit/>
          </a:bodyPr>
          <a:lstStyle/>
          <a:p>
            <a:pPr marL="285750" indent="-285750">
              <a:buFont typeface="Arial" panose="020B0604020202020204" pitchFamily="34" charset="0"/>
              <a:buChar char="•"/>
            </a:pPr>
            <a:r>
              <a:rPr lang="de-DE" dirty="0">
                <a:solidFill>
                  <a:srgbClr val="3B5998"/>
                </a:solidFill>
              </a:rPr>
              <a:t>Entfernen fehlender Werte und falscher Werte</a:t>
            </a:r>
          </a:p>
          <a:p>
            <a:pPr marL="285750" indent="-285750">
              <a:buFont typeface="Arial" panose="020B0604020202020204" pitchFamily="34" charset="0"/>
              <a:buChar char="•"/>
            </a:pPr>
            <a:r>
              <a:rPr lang="de-DE" dirty="0">
                <a:solidFill>
                  <a:srgbClr val="3B5998"/>
                </a:solidFill>
              </a:rPr>
              <a:t>Eingrenzung der Jahre</a:t>
            </a:r>
          </a:p>
          <a:p>
            <a:pPr marL="285750" indent="-285750">
              <a:buFont typeface="Arial" panose="020B0604020202020204" pitchFamily="34" charset="0"/>
              <a:buChar char="•"/>
            </a:pPr>
            <a:endParaRPr lang="de-DE" dirty="0">
              <a:solidFill>
                <a:srgbClr val="3B5998"/>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 dirty="0">
                <a:highlight>
                  <a:srgbClr val="FFFF00"/>
                </a:highlight>
                <a:latin typeface="Oswald"/>
                <a:ea typeface="Oswald"/>
                <a:cs typeface="Oswald"/>
                <a:sym typeface="Oswald"/>
              </a:rPr>
              <a:t>Kennzahlen und Reporting</a:t>
            </a:r>
            <a:endParaRPr dirty="0">
              <a:highlight>
                <a:srgbClr val="FFFF00"/>
              </a:highlight>
              <a:latin typeface="Oswald"/>
              <a:ea typeface="Oswald"/>
              <a:cs typeface="Oswald"/>
              <a:sym typeface="Oswald"/>
            </a:endParaRPr>
          </a:p>
        </p:txBody>
      </p:sp>
      <p:sp>
        <p:nvSpPr>
          <p:cNvPr id="193" name="Google Shape;193;p18"/>
          <p:cNvSpPr txBox="1"/>
          <p:nvPr/>
        </p:nvSpPr>
        <p:spPr>
          <a:xfrm>
            <a:off x="-100" y="4866600"/>
            <a:ext cx="41376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lang="de-DE" sz="600" dirty="0">
              <a:solidFill>
                <a:srgbClr val="999999"/>
              </a:solidFill>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graphicFrame>
        <p:nvGraphicFramePr>
          <p:cNvPr id="15" name="Diagramm 14">
            <a:extLst>
              <a:ext uri="{FF2B5EF4-FFF2-40B4-BE49-F238E27FC236}">
                <a16:creationId xmlns:a16="http://schemas.microsoft.com/office/drawing/2014/main" id="{1DBF29A7-BEED-A541-893F-EE492C771B90}"/>
              </a:ext>
            </a:extLst>
          </p:cNvPr>
          <p:cNvGraphicFramePr>
            <a:graphicFrameLocks/>
          </p:cNvGraphicFramePr>
          <p:nvPr/>
        </p:nvGraphicFramePr>
        <p:xfrm>
          <a:off x="311700" y="1126066"/>
          <a:ext cx="3936915" cy="360088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22381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34250" y="416550"/>
            <a:ext cx="8475300" cy="60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de" dirty="0">
                <a:highlight>
                  <a:srgbClr val="FFFF00"/>
                </a:highlight>
                <a:latin typeface="Oswald"/>
                <a:ea typeface="Oswald"/>
                <a:cs typeface="Oswald"/>
                <a:sym typeface="Oswald"/>
              </a:rPr>
              <a:t>Visuelle Exploration</a:t>
            </a:r>
            <a:endParaRPr dirty="0">
              <a:highlight>
                <a:srgbClr val="FFFF00"/>
              </a:highlight>
              <a:latin typeface="Oswald"/>
              <a:ea typeface="Oswald"/>
              <a:cs typeface="Oswald"/>
              <a:sym typeface="Oswald"/>
            </a:endParaRPr>
          </a:p>
        </p:txBody>
      </p:sp>
      <p:sp>
        <p:nvSpPr>
          <p:cNvPr id="16" name="Google Shape;120;p15">
            <a:extLst>
              <a:ext uri="{FF2B5EF4-FFF2-40B4-BE49-F238E27FC236}">
                <a16:creationId xmlns:a16="http://schemas.microsoft.com/office/drawing/2014/main" id="{D5CF93C9-ADD4-1E40-8F0E-452B246CC37D}"/>
              </a:ext>
            </a:extLst>
          </p:cNvPr>
          <p:cNvSpPr/>
          <p:nvPr/>
        </p:nvSpPr>
        <p:spPr>
          <a:xfrm>
            <a:off x="-100" y="0"/>
            <a:ext cx="9144000" cy="387900"/>
          </a:xfrm>
          <a:prstGeom prst="rect">
            <a:avLst/>
          </a:prstGeom>
          <a:solidFill>
            <a:srgbClr val="3B5998"/>
          </a:solidFill>
          <a:ln w="9525" cap="flat" cmpd="sng">
            <a:solidFill>
              <a:srgbClr val="3B59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Oswald"/>
              <a:ea typeface="Oswald"/>
              <a:cs typeface="Oswald"/>
              <a:sym typeface="Oswald"/>
            </a:endParaRPr>
          </a:p>
        </p:txBody>
      </p:sp>
      <p:sp>
        <p:nvSpPr>
          <p:cNvPr id="17" name="Google Shape;121;p15">
            <a:extLst>
              <a:ext uri="{FF2B5EF4-FFF2-40B4-BE49-F238E27FC236}">
                <a16:creationId xmlns:a16="http://schemas.microsoft.com/office/drawing/2014/main" id="{CC05F3A0-1155-1147-B9D3-51895C9412A7}"/>
              </a:ext>
            </a:extLst>
          </p:cNvPr>
          <p:cNvSpPr/>
          <p:nvPr/>
        </p:nvSpPr>
        <p:spPr>
          <a:xfrm>
            <a:off x="5423876" y="9708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C</a:t>
            </a:r>
            <a:endParaRPr sz="1200" dirty="0">
              <a:solidFill>
                <a:srgbClr val="FFFFFF"/>
              </a:solidFill>
              <a:latin typeface="Oswald"/>
              <a:ea typeface="Oswald"/>
              <a:cs typeface="Oswald"/>
              <a:sym typeface="Oswald"/>
            </a:endParaRPr>
          </a:p>
        </p:txBody>
      </p:sp>
      <p:sp>
        <p:nvSpPr>
          <p:cNvPr id="18" name="Google Shape;122;p15">
            <a:extLst>
              <a:ext uri="{FF2B5EF4-FFF2-40B4-BE49-F238E27FC236}">
                <a16:creationId xmlns:a16="http://schemas.microsoft.com/office/drawing/2014/main" id="{DEA06C0E-4595-A64C-97CC-4C8EF517ADA5}"/>
              </a:ext>
            </a:extLst>
          </p:cNvPr>
          <p:cNvSpPr/>
          <p:nvPr/>
        </p:nvSpPr>
        <p:spPr>
          <a:xfrm>
            <a:off x="311700" y="99741"/>
            <a:ext cx="1704300" cy="191100"/>
          </a:xfrm>
          <a:prstGeom prst="homePlate">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MOTIVATION</a:t>
            </a:r>
            <a:endParaRPr sz="1200" dirty="0">
              <a:solidFill>
                <a:srgbClr val="FFFFFF"/>
              </a:solidFill>
              <a:latin typeface="Oswald"/>
              <a:sym typeface="Oswald"/>
            </a:endParaRPr>
          </a:p>
        </p:txBody>
      </p:sp>
      <p:sp>
        <p:nvSpPr>
          <p:cNvPr id="19" name="Google Shape;123;p15">
            <a:extLst>
              <a:ext uri="{FF2B5EF4-FFF2-40B4-BE49-F238E27FC236}">
                <a16:creationId xmlns:a16="http://schemas.microsoft.com/office/drawing/2014/main" id="{BBF235C8-223F-174D-9FE3-E2C68302D8EA}"/>
              </a:ext>
            </a:extLst>
          </p:cNvPr>
          <p:cNvSpPr/>
          <p:nvPr/>
        </p:nvSpPr>
        <p:spPr>
          <a:xfrm>
            <a:off x="2015759" y="97050"/>
            <a:ext cx="1704300" cy="193800"/>
          </a:xfrm>
          <a:prstGeom prst="chevron">
            <a:avLst>
              <a:gd name="adj" fmla="val 50000"/>
            </a:avLst>
          </a:prstGeom>
          <a:solidFill>
            <a:srgbClr val="8B9DC3"/>
          </a:solidFill>
          <a:ln w="9525" cap="flat" cmpd="sng">
            <a:solidFill>
              <a:srgbClr val="8B9DC3"/>
            </a:solidFill>
            <a:prstDash val="solid"/>
            <a:round/>
            <a:headEnd type="none" w="sm" len="sm"/>
            <a:tailEnd type="none" w="sm" len="sm"/>
          </a:ln>
        </p:spPr>
        <p:txBody>
          <a:bodyPr spcFirstLastPara="1" wrap="square" lIns="121875" tIns="121875" rIns="121875" bIns="121875" anchor="ctr" anchorCtr="0">
            <a:noAutofit/>
          </a:bodyPr>
          <a:lstStyle/>
          <a:p>
            <a:pPr algn="ctr"/>
            <a:r>
              <a:rPr lang="de" sz="1200" dirty="0">
                <a:solidFill>
                  <a:srgbClr val="FFFFFF"/>
                </a:solidFill>
                <a:latin typeface="Oswald"/>
                <a:sym typeface="Oswald"/>
              </a:rPr>
              <a:t>AUFGABE A</a:t>
            </a:r>
            <a:endParaRPr sz="1200" dirty="0">
              <a:solidFill>
                <a:srgbClr val="FFFFFF"/>
              </a:solidFill>
              <a:latin typeface="Oswald"/>
              <a:sym typeface="Oswald"/>
            </a:endParaRPr>
          </a:p>
        </p:txBody>
      </p:sp>
      <p:sp>
        <p:nvSpPr>
          <p:cNvPr id="20" name="Google Shape;124;p15">
            <a:extLst>
              <a:ext uri="{FF2B5EF4-FFF2-40B4-BE49-F238E27FC236}">
                <a16:creationId xmlns:a16="http://schemas.microsoft.com/office/drawing/2014/main" id="{9CC1405B-0213-024E-B9EB-B565F7EC6B08}"/>
              </a:ext>
            </a:extLst>
          </p:cNvPr>
          <p:cNvSpPr/>
          <p:nvPr/>
        </p:nvSpPr>
        <p:spPr>
          <a:xfrm>
            <a:off x="3719817" y="97050"/>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marR="0" lvl="0" indent="0" algn="ctr" rtl="0">
              <a:lnSpc>
                <a:spcPct val="100000"/>
              </a:lnSpc>
              <a:spcBef>
                <a:spcPts val="0"/>
              </a:spcBef>
              <a:spcAft>
                <a:spcPts val="0"/>
              </a:spcAft>
              <a:buNone/>
            </a:pPr>
            <a:r>
              <a:rPr lang="de" sz="1200" dirty="0">
                <a:solidFill>
                  <a:srgbClr val="FFFFFF"/>
                </a:solidFill>
                <a:latin typeface="Oswald"/>
                <a:ea typeface="Oswald"/>
                <a:cs typeface="Oswald"/>
                <a:sym typeface="Oswald"/>
              </a:rPr>
              <a:t>AUFGABE B</a:t>
            </a:r>
            <a:endParaRPr sz="1200" dirty="0">
              <a:solidFill>
                <a:srgbClr val="FFFFFF"/>
              </a:solidFill>
              <a:latin typeface="Oswald"/>
              <a:ea typeface="Oswald"/>
              <a:cs typeface="Oswald"/>
              <a:sym typeface="Oswald"/>
            </a:endParaRPr>
          </a:p>
        </p:txBody>
      </p:sp>
      <p:sp>
        <p:nvSpPr>
          <p:cNvPr id="21" name="Google Shape;125;p15">
            <a:extLst>
              <a:ext uri="{FF2B5EF4-FFF2-40B4-BE49-F238E27FC236}">
                <a16:creationId xmlns:a16="http://schemas.microsoft.com/office/drawing/2014/main" id="{10520E6F-7214-4F4C-B7C6-2E557D2568F6}"/>
              </a:ext>
            </a:extLst>
          </p:cNvPr>
          <p:cNvSpPr/>
          <p:nvPr/>
        </p:nvSpPr>
        <p:spPr>
          <a:xfrm>
            <a:off x="7127933" y="97055"/>
            <a:ext cx="1704300" cy="193800"/>
          </a:xfrm>
          <a:prstGeom prst="chevron">
            <a:avLst>
              <a:gd name="adj" fmla="val 50000"/>
            </a:avLst>
          </a:prstGeom>
          <a:solidFill>
            <a:srgbClr val="DFE3EE"/>
          </a:solidFill>
          <a:ln w="9525" cap="flat" cmpd="sng">
            <a:solidFill>
              <a:srgbClr val="DFE3EE"/>
            </a:solidFill>
            <a:prstDash val="solid"/>
            <a:round/>
            <a:headEnd type="none" w="sm" len="sm"/>
            <a:tailEnd type="none" w="sm" len="sm"/>
          </a:ln>
        </p:spPr>
        <p:txBody>
          <a:bodyPr spcFirstLastPara="1" wrap="square" lIns="121875" tIns="121875" rIns="121875" bIns="121875" anchor="ctr" anchorCtr="0">
            <a:noAutofit/>
          </a:bodyPr>
          <a:lstStyle/>
          <a:p>
            <a:pPr marL="0" lvl="0" indent="0" algn="ctr" rtl="0">
              <a:spcBef>
                <a:spcPts val="0"/>
              </a:spcBef>
              <a:spcAft>
                <a:spcPts val="0"/>
              </a:spcAft>
              <a:buNone/>
            </a:pPr>
            <a:r>
              <a:rPr lang="de" sz="1200" dirty="0">
                <a:solidFill>
                  <a:srgbClr val="FFFFFF"/>
                </a:solidFill>
                <a:latin typeface="Oswald"/>
                <a:ea typeface="Oswald"/>
                <a:cs typeface="Oswald"/>
                <a:sym typeface="Oswald"/>
              </a:rPr>
              <a:t>ERKENNTNISSE</a:t>
            </a:r>
            <a:endParaRPr sz="1200" dirty="0">
              <a:solidFill>
                <a:srgbClr val="FFFFFF"/>
              </a:solidFill>
              <a:latin typeface="Oswald"/>
              <a:ea typeface="Oswald"/>
              <a:cs typeface="Oswald"/>
              <a:sym typeface="Oswald"/>
            </a:endParaRPr>
          </a:p>
        </p:txBody>
      </p:sp>
      <p:graphicFrame>
        <p:nvGraphicFramePr>
          <p:cNvPr id="12" name="Diagramm 11">
            <a:extLst>
              <a:ext uri="{FF2B5EF4-FFF2-40B4-BE49-F238E27FC236}">
                <a16:creationId xmlns:a16="http://schemas.microsoft.com/office/drawing/2014/main" id="{26A2E1B2-0DA4-BE40-A471-A694EDE5DACA}"/>
              </a:ext>
            </a:extLst>
          </p:cNvPr>
          <p:cNvGraphicFramePr>
            <a:graphicFrameLocks/>
          </p:cNvGraphicFramePr>
          <p:nvPr>
            <p:extLst>
              <p:ext uri="{D42A27DB-BD31-4B8C-83A1-F6EECF244321}">
                <p14:modId xmlns:p14="http://schemas.microsoft.com/office/powerpoint/2010/main" val="206268753"/>
              </p:ext>
            </p:extLst>
          </p:nvPr>
        </p:nvGraphicFramePr>
        <p:xfrm>
          <a:off x="356932" y="1053000"/>
          <a:ext cx="8633159" cy="38136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3152842"/>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1866</Words>
  <Application>Microsoft Macintosh PowerPoint</Application>
  <PresentationFormat>Bildschirmpräsentation (16:9)</PresentationFormat>
  <Paragraphs>423</Paragraphs>
  <Slides>37</Slides>
  <Notes>36</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37</vt:i4>
      </vt:variant>
    </vt:vector>
  </HeadingPairs>
  <TitlesOfParts>
    <vt:vector size="41" baseType="lpstr">
      <vt:lpstr>Roboto</vt:lpstr>
      <vt:lpstr>Arial</vt:lpstr>
      <vt:lpstr>Oswald</vt:lpstr>
      <vt:lpstr>Geometric</vt:lpstr>
      <vt:lpstr>PowerPoint-Präsentation</vt:lpstr>
      <vt:lpstr>PowerPoint-Präsentation</vt:lpstr>
      <vt:lpstr>Team</vt:lpstr>
      <vt:lpstr>AGENDA</vt:lpstr>
      <vt:lpstr>Visuelle Exploration &amp; Datenbereinigung</vt:lpstr>
      <vt:lpstr>Problemstellung</vt:lpstr>
      <vt:lpstr>Visuelle Exploration: Datenbereinigung</vt:lpstr>
      <vt:lpstr>Kennzahlen und Reporting</vt:lpstr>
      <vt:lpstr>Visuelle Exploration</vt:lpstr>
      <vt:lpstr>Kennzahlen und Reporting</vt:lpstr>
      <vt:lpstr>Kennzahlen und Reporting</vt:lpstr>
      <vt:lpstr>Visuelle Exploration</vt:lpstr>
      <vt:lpstr>Visuelle Exploration</vt:lpstr>
      <vt:lpstr>Kosten und Umsatz von Instafreight  in 2018 bis 2020 (in €) </vt:lpstr>
      <vt:lpstr>Kennzahlen und Reporting Marge, Umsatz und Kosten in Deutschland</vt:lpstr>
      <vt:lpstr>Kennzahlen und Reporting: Deutschland </vt:lpstr>
      <vt:lpstr>Zeitreihenanalyse:  Vorgehen &amp; Muster</vt:lpstr>
      <vt:lpstr>Instafreight: Vorgegebene Prognose in Margin</vt:lpstr>
      <vt:lpstr>1. Zeitreihenanalyse</vt:lpstr>
      <vt:lpstr>2. Zeitreihenanalyse</vt:lpstr>
      <vt:lpstr>1. Korrelation Vorbereitung und Herausforderung</vt:lpstr>
      <vt:lpstr>2. Korrelation</vt:lpstr>
      <vt:lpstr>1. Korrelation</vt:lpstr>
      <vt:lpstr>Dashboard</vt:lpstr>
      <vt:lpstr>1. Dashboard: Thema wählen</vt:lpstr>
      <vt:lpstr>2. Dashboard: Umsatz, Kosten und Marge</vt:lpstr>
      <vt:lpstr>2. Dashboard</vt:lpstr>
      <vt:lpstr># Inspiration</vt:lpstr>
      <vt:lpstr># Inspiration</vt:lpstr>
      <vt:lpstr># Inspiration</vt:lpstr>
      <vt:lpstr>Erkenntnisse und Vorschläge</vt:lpstr>
      <vt:lpstr>Danke für Eure Aufmerksamkeit</vt:lpstr>
      <vt:lpstr>Quellen</vt:lpstr>
      <vt:lpstr>Erkenntnisse und Vorschläge</vt:lpstr>
      <vt:lpstr>Back Up</vt:lpstr>
      <vt:lpstr>Margin CSV Forecast abgebildet</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cp:lastModifiedBy>Anh-Thu Tran</cp:lastModifiedBy>
  <cp:revision>136</cp:revision>
  <dcterms:modified xsi:type="dcterms:W3CDTF">2021-02-16T13:00:31Z</dcterms:modified>
</cp:coreProperties>
</file>